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9" r:id="rId12"/>
    <p:sldId id="270" r:id="rId13"/>
    <p:sldId id="265" r:id="rId14"/>
    <p:sldId id="266" r:id="rId15"/>
    <p:sldId id="271" r:id="rId16"/>
    <p:sldId id="272" r:id="rId17"/>
    <p:sldId id="267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59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590E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e.stvospitatel.ru/42377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4" y="1340768"/>
            <a:ext cx="6264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Семинар-практикум для педагогов</a:t>
            </a:r>
            <a:endParaRPr lang="ru-RU" sz="3600" dirty="0"/>
          </a:p>
          <a:p>
            <a:pPr algn="ctr"/>
            <a:r>
              <a:rPr lang="ru-RU" sz="3600" b="1" dirty="0" smtClean="0"/>
              <a:t>«СЕМЕЙНОЕ ЧТЕНИЕ, КАК ИСТОЧНИК ФОРМИРОВАНИЯ ИНТЕРЕСА К КНИГЕ»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3851920" y="5013176"/>
            <a:ext cx="496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mtClean="0"/>
              <a:t>Подготовила:</a:t>
            </a:r>
            <a:endParaRPr lang="ru-RU" dirty="0" smtClean="0"/>
          </a:p>
          <a:p>
            <a:pPr algn="r"/>
            <a:r>
              <a:rPr lang="ru-RU" dirty="0" smtClean="0"/>
              <a:t>Старший воспитатель Потапова М.Е.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r>
              <a:rPr lang="ru-RU" dirty="0" smtClean="0"/>
              <a:t>2026г.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116632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казённое дошкольное образовательное учреждение «Детский сад №12 </a:t>
            </a:r>
            <a:r>
              <a:rPr lang="ru-RU" dirty="0" err="1" smtClean="0"/>
              <a:t>г.Киренска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7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956" y="260648"/>
            <a:ext cx="68407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ПЕДАГОГИ – СЕМЬЯ</a:t>
            </a:r>
          </a:p>
          <a:p>
            <a:pPr algn="ctr"/>
            <a:endParaRPr lang="ru-RU" sz="3200" dirty="0" smtClean="0"/>
          </a:p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 smtClean="0"/>
              <a:t>Систематической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 smtClean="0"/>
              <a:t>Грамотно организованной 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 smtClean="0"/>
              <a:t>Методически разнообразной 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 smtClean="0"/>
              <a:t>Посвященной </a:t>
            </a:r>
            <a:r>
              <a:rPr lang="ru-RU" sz="3200" dirty="0"/>
              <a:t>одной </a:t>
            </a:r>
            <a:r>
              <a:rPr lang="ru-RU" sz="3200" dirty="0" smtClean="0"/>
              <a:t>цели</a:t>
            </a:r>
            <a:endParaRPr lang="ru-RU" sz="3200" dirty="0"/>
          </a:p>
        </p:txBody>
      </p:sp>
      <p:pic>
        <p:nvPicPr>
          <p:cNvPr id="3" name="Picture 2" descr="C:\Users\User\Desktop\45f0120898faab71fc652548f33d52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852934"/>
            <a:ext cx="3944573" cy="465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77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2276872"/>
            <a:ext cx="5760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С какого возраста прививать любовь к книге?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417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07714" y="1844824"/>
            <a:ext cx="51034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Кто выполняет ведущую роль в приобщении ребенка к книге?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659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ОП ДО </a:t>
            </a:r>
            <a:r>
              <a:rPr lang="ru-RU" sz="2400" dirty="0" smtClean="0"/>
              <a:t>- «Особенности </a:t>
            </a:r>
            <a:r>
              <a:rPr lang="ru-RU" sz="2400" dirty="0"/>
              <a:t>взаимодействия  педагогического коллектива с семьями воспитанников»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dirty="0" smtClean="0"/>
              <a:t>Показывать </a:t>
            </a:r>
            <a:r>
              <a:rPr lang="ru-RU" sz="2400" dirty="0"/>
              <a:t>родителям ценность домашнего чтения, выступающего способом развития пассивного и активного словаря ребенка, словесного </a:t>
            </a:r>
            <a:r>
              <a:rPr lang="ru-RU" sz="2400" dirty="0" smtClean="0"/>
              <a:t>творчества</a:t>
            </a:r>
            <a:r>
              <a:rPr lang="ru-RU" sz="2400" dirty="0"/>
              <a:t>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dirty="0" smtClean="0"/>
              <a:t>Рекомендовать </a:t>
            </a:r>
            <a:r>
              <a:rPr lang="ru-RU" sz="2400" dirty="0"/>
              <a:t>родителям произведения, определяющие круг семейного чтения в соответствии с возрастными и индивидуальными особенностями </a:t>
            </a:r>
            <a:r>
              <a:rPr lang="ru-RU" sz="2400" dirty="0" smtClean="0"/>
              <a:t>ребенка; </a:t>
            </a:r>
            <a:endParaRPr lang="ru-RU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dirty="0" smtClean="0"/>
              <a:t>Показывать </a:t>
            </a:r>
            <a:r>
              <a:rPr lang="ru-RU" sz="2400" dirty="0"/>
              <a:t>методы и приемы ознакомления ребенка с художественной </a:t>
            </a:r>
            <a:r>
              <a:rPr lang="ru-RU" sz="2400" dirty="0" smtClean="0"/>
              <a:t>литературой; </a:t>
            </a:r>
            <a:endParaRPr lang="ru-RU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dirty="0" smtClean="0"/>
              <a:t>Обращать </a:t>
            </a:r>
            <a:r>
              <a:rPr lang="ru-RU" sz="2400" dirty="0"/>
              <a:t>внимание родителей на возможность речевого развития ребенка в ходе ознакомления с художественной литературой, при организации семейных театров, вовлечения его в игровую </a:t>
            </a:r>
            <a:r>
              <a:rPr lang="ru-RU" sz="2400" dirty="0" smtClean="0"/>
              <a:t>деятельность;</a:t>
            </a:r>
            <a:endParaRPr lang="ru-RU" sz="24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dirty="0" smtClean="0"/>
              <a:t>Побуждать </a:t>
            </a:r>
            <a:r>
              <a:rPr lang="ru-RU" sz="2400" dirty="0"/>
              <a:t>родителей поддерживать детское сочинительство. </a:t>
            </a:r>
          </a:p>
        </p:txBody>
      </p:sp>
    </p:spTree>
    <p:extLst>
      <p:ext uri="{BB962C8B-B14F-4D97-AF65-F5344CB8AC3E}">
        <p14:creationId xmlns:p14="http://schemas.microsoft.com/office/powerpoint/2010/main" val="143484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6094"/>
            <a:ext cx="698477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/>
              <a:t>Рубрики в родительском уголке:</a:t>
            </a:r>
            <a:endParaRPr lang="ru-RU" sz="3200" dirty="0"/>
          </a:p>
          <a:p>
            <a:pPr algn="just"/>
            <a:r>
              <a:rPr lang="ru-RU" sz="3200" dirty="0"/>
              <a:t>- «сказка о жизни ребенка»</a:t>
            </a:r>
          </a:p>
          <a:p>
            <a:pPr algn="just"/>
            <a:r>
              <a:rPr lang="ru-RU" sz="3200" dirty="0"/>
              <a:t>- «как и когда рассказывать сказки»</a:t>
            </a:r>
          </a:p>
          <a:p>
            <a:pPr algn="just"/>
            <a:r>
              <a:rPr lang="ru-RU" sz="3200" dirty="0"/>
              <a:t>- «о чем и как беседовать с детьми после чтения книги»</a:t>
            </a:r>
          </a:p>
          <a:p>
            <a:pPr algn="just"/>
            <a:r>
              <a:rPr lang="ru-RU" sz="3200" dirty="0"/>
              <a:t>- «личная библиотека вашего ребенка</a:t>
            </a:r>
            <a:r>
              <a:rPr lang="ru-RU" sz="3200" dirty="0" smtClean="0"/>
              <a:t>».</a:t>
            </a:r>
          </a:p>
          <a:p>
            <a:pPr algn="just"/>
            <a:endParaRPr lang="ru-RU" sz="3200" b="1" dirty="0" smtClean="0"/>
          </a:p>
          <a:p>
            <a:pPr algn="just"/>
            <a:r>
              <a:rPr lang="ru-RU" sz="3200" b="1" dirty="0" smtClean="0"/>
              <a:t>Нетрадиционные</a:t>
            </a:r>
            <a:r>
              <a:rPr lang="ru-RU" sz="3200" b="1" dirty="0"/>
              <a:t> формы</a:t>
            </a:r>
            <a:r>
              <a:rPr lang="ru-RU" sz="3200" dirty="0"/>
              <a:t> работы с </a:t>
            </a:r>
            <a:r>
              <a:rPr lang="ru-RU" sz="3200" dirty="0" smtClean="0"/>
              <a:t>родителями:</a:t>
            </a:r>
            <a:endParaRPr lang="ru-RU" sz="3200" dirty="0"/>
          </a:p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/>
              <a:t>Электронный родительский </a:t>
            </a:r>
            <a:r>
              <a:rPr lang="ru-RU" sz="3200" dirty="0" err="1" smtClean="0"/>
              <a:t>дневничек</a:t>
            </a:r>
            <a:endParaRPr lang="ru-RU" sz="3200" dirty="0"/>
          </a:p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 smtClean="0"/>
              <a:t>Родительский </a:t>
            </a:r>
            <a:r>
              <a:rPr lang="ru-RU" sz="3200" dirty="0"/>
              <a:t>клуб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3" name="Picture 2" descr="C:\Users\User\Desktop\45f0120898faab71fc652548f33d52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634759"/>
            <a:ext cx="4176464" cy="493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16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3" y="1196752"/>
            <a:ext cx="64939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Упражнение </a:t>
            </a:r>
            <a:endParaRPr lang="ru-RU" sz="4000" b="1" dirty="0" smtClean="0"/>
          </a:p>
          <a:p>
            <a:pPr algn="ctr"/>
            <a:r>
              <a:rPr lang="ru-RU" sz="4000" b="1" dirty="0" smtClean="0"/>
              <a:t>«</a:t>
            </a:r>
            <a:r>
              <a:rPr lang="ru-RU" sz="4000" b="1" dirty="0"/>
              <a:t>Подсказки для родителей</a:t>
            </a:r>
            <a:r>
              <a:rPr lang="ru-RU" sz="4000" b="1" dirty="0" smtClean="0"/>
              <a:t>»</a:t>
            </a:r>
          </a:p>
          <a:p>
            <a:pPr algn="ctr"/>
            <a:endParaRPr lang="ru-RU" sz="4000" b="1" dirty="0"/>
          </a:p>
          <a:p>
            <a:pPr algn="ctr"/>
            <a:r>
              <a:rPr lang="ru-RU" sz="4000" b="1" dirty="0" smtClean="0"/>
              <a:t>ДА         НЕТ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5781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260648"/>
            <a:ext cx="63634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Обсуждение проблемных ситуаций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01145" y="1559542"/>
            <a:ext cx="62180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1 ситуация: </a:t>
            </a:r>
            <a:r>
              <a:rPr lang="ru-RU" sz="2000" dirty="0"/>
              <a:t>5 – летнего Сергея «зачитывают» все новыми и новыми книгами. Родители с гордостью говорят: «Все перечитали. Даже в библиотеке ничего нового не находим»</a:t>
            </a:r>
          </a:p>
          <a:p>
            <a:pPr algn="just"/>
            <a:r>
              <a:rPr lang="ru-RU" sz="2000" b="1" dirty="0"/>
              <a:t>Вопрос:</a:t>
            </a:r>
            <a:r>
              <a:rPr lang="ru-RU" sz="2000" dirty="0"/>
              <a:t> Как вы считаете, оправдано ли стремление Сережиных родителей прочитать ребенку как можно больше книг</a:t>
            </a:r>
            <a:r>
              <a:rPr lang="ru-RU" sz="2000" dirty="0" smtClean="0"/>
              <a:t>?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2 ситуация: </a:t>
            </a:r>
            <a:r>
              <a:rPr lang="ru-RU" sz="2000" dirty="0"/>
              <a:t>6 - летняя Ольга читает достаточно хорошо самостоятельно. Но вот настает вечер, и Оля просит маму почитать ей книгу. Мама недоумевает: «Зачем, ты что?! Оля, ты и сама прекрасно читаешь, сама с этим и справишься».</a:t>
            </a:r>
          </a:p>
          <a:p>
            <a:pPr algn="just"/>
            <a:r>
              <a:rPr lang="ru-RU" sz="2000" b="1" dirty="0"/>
              <a:t>Вопрос:</a:t>
            </a:r>
            <a:r>
              <a:rPr lang="ru-RU" sz="2000" dirty="0"/>
              <a:t> Нужно ли читать ребенку, если он уже научился читать?</a:t>
            </a:r>
          </a:p>
        </p:txBody>
      </p:sp>
    </p:spTree>
    <p:extLst>
      <p:ext uri="{BB962C8B-B14F-4D97-AF65-F5344CB8AC3E}">
        <p14:creationId xmlns:p14="http://schemas.microsoft.com/office/powerpoint/2010/main" val="367990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0" y="620688"/>
            <a:ext cx="63093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РЕФЛЕКСИЯ</a:t>
            </a:r>
          </a:p>
          <a:p>
            <a:pPr algn="just"/>
            <a:r>
              <a:rPr lang="ru-RU" sz="3600" dirty="0" smtClean="0"/>
              <a:t>Сегодняшнее </a:t>
            </a:r>
            <a:r>
              <a:rPr lang="ru-RU" sz="3600" dirty="0"/>
              <a:t>мероприятие:</a:t>
            </a:r>
          </a:p>
          <a:p>
            <a:pPr algn="just"/>
            <a:endParaRPr lang="ru-RU" sz="3600" dirty="0" smtClean="0"/>
          </a:p>
          <a:p>
            <a:pPr algn="just"/>
            <a:r>
              <a:rPr lang="ru-RU" sz="3600" dirty="0" smtClean="0"/>
              <a:t>привлекло </a:t>
            </a:r>
            <a:r>
              <a:rPr lang="ru-RU" sz="3600" dirty="0"/>
              <a:t>меня тем…, и показалось интересными</a:t>
            </a:r>
            <a:r>
              <a:rPr lang="ru-RU" sz="3600" dirty="0" smtClean="0"/>
              <a:t>…</a:t>
            </a:r>
          </a:p>
          <a:p>
            <a:pPr algn="just"/>
            <a:endParaRPr lang="ru-RU" sz="3600" dirty="0"/>
          </a:p>
          <a:p>
            <a:pPr algn="just"/>
            <a:r>
              <a:rPr lang="ru-RU" sz="3600" dirty="0"/>
              <a:t>заставило задуматься…., и навело на размышление…</a:t>
            </a:r>
          </a:p>
        </p:txBody>
      </p:sp>
    </p:spTree>
    <p:extLst>
      <p:ext uri="{BB962C8B-B14F-4D97-AF65-F5344CB8AC3E}">
        <p14:creationId xmlns:p14="http://schemas.microsoft.com/office/powerpoint/2010/main" val="276481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67996" y="181957"/>
            <a:ext cx="619268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Я книгу читаю – она друг надежный!</a:t>
            </a:r>
          </a:p>
          <a:p>
            <a:pPr algn="ctr"/>
            <a:r>
              <a:rPr lang="ru-RU" sz="3200" dirty="0"/>
              <a:t>Ответ на вопросы найти я хочу</a:t>
            </a:r>
          </a:p>
          <a:p>
            <a:pPr algn="ctr"/>
            <a:r>
              <a:rPr lang="ru-RU" sz="3200" dirty="0"/>
              <a:t>Пусть книга научит,</a:t>
            </a:r>
          </a:p>
          <a:p>
            <a:pPr algn="ctr"/>
            <a:r>
              <a:rPr lang="ru-RU" sz="3200" dirty="0"/>
              <a:t>Пусть книга расскажет</a:t>
            </a:r>
          </a:p>
          <a:p>
            <a:pPr algn="ctr"/>
            <a:r>
              <a:rPr lang="ru-RU" sz="3200" dirty="0"/>
              <a:t>Пусть верный путь в жизни она нам укажет.</a:t>
            </a:r>
          </a:p>
          <a:p>
            <a:pPr algn="ctr"/>
            <a:r>
              <a:rPr lang="ru-RU" sz="3200" dirty="0"/>
              <a:t>Ее не заменит компьютер и </a:t>
            </a:r>
            <a:r>
              <a:rPr lang="ru-RU" sz="3200" dirty="0" err="1"/>
              <a:t>видик</a:t>
            </a:r>
            <a:endParaRPr lang="ru-RU" sz="3200" dirty="0"/>
          </a:p>
          <a:p>
            <a:pPr algn="ctr"/>
            <a:r>
              <a:rPr lang="ru-RU" sz="3200" dirty="0"/>
              <a:t>Пусть каждый ребенок в ней друга увидит.</a:t>
            </a:r>
          </a:p>
          <a:p>
            <a:pPr algn="ctr"/>
            <a:r>
              <a:rPr lang="ru-RU" sz="3200" dirty="0"/>
              <a:t>Ведь чтение книг и наука -</a:t>
            </a:r>
          </a:p>
          <a:p>
            <a:pPr algn="ctr"/>
            <a:r>
              <a:rPr lang="ru-RU" sz="3200" dirty="0"/>
              <a:t>Надежное средство от скуки</a:t>
            </a:r>
            <a:r>
              <a:rPr lang="ru-RU" sz="3200" dirty="0" smtClean="0"/>
              <a:t>.</a:t>
            </a:r>
            <a:r>
              <a:rPr lang="ru-RU" sz="3200" dirty="0"/>
              <a:t> </a:t>
            </a:r>
            <a:endParaRPr lang="ru-RU" sz="3200" dirty="0" smtClean="0"/>
          </a:p>
          <a:p>
            <a:pPr algn="r"/>
            <a:r>
              <a:rPr lang="ru-RU" sz="3200" dirty="0" err="1" smtClean="0"/>
              <a:t>Т.Бондаренко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943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6409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Список литературы:</a:t>
            </a:r>
            <a:endParaRPr lang="ru-RU" sz="2000" dirty="0"/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dirty="0"/>
              <a:t>Приказ Министерства образования и науки Российской Федерации (</a:t>
            </a:r>
            <a:r>
              <a:rPr lang="ru-RU" sz="2000" dirty="0" err="1"/>
              <a:t>Минобрнауки</a:t>
            </a:r>
            <a:r>
              <a:rPr lang="ru-RU" sz="2000" dirty="0"/>
              <a:t> России) от 17 октября 2013 г. N 1155 г. Москва «Об утверждении федерального государственного образовательного стандарта дошкольного образования»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dirty="0"/>
              <a:t>Приказ Министерства просвещения РФ от 25 ноября 2022 г. № 1028 "Об утверждении федеральной образовательной программы дошкольного образования"</a:t>
            </a:r>
            <a:endParaRPr lang="ru-RU" sz="2000" b="1" dirty="0"/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dirty="0"/>
              <a:t>Образовательная программа Дошкольного образования муниципального казённого дошкольного образовательного учреждения «Детский сад №12 </a:t>
            </a:r>
            <a:r>
              <a:rPr lang="ru-RU" sz="2000" dirty="0" err="1"/>
              <a:t>г.Киренска</a:t>
            </a:r>
            <a:r>
              <a:rPr lang="ru-RU" sz="2000" dirty="0"/>
              <a:t>», приказ №64 от 30 августа 2013года 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dirty="0"/>
              <a:t>«Педагогические советы» /авт.-сост. И.М. </a:t>
            </a:r>
            <a:r>
              <a:rPr lang="ru-RU" sz="2000" dirty="0" err="1"/>
              <a:t>Бушнева</a:t>
            </a:r>
            <a:r>
              <a:rPr lang="ru-RU" sz="2000" dirty="0"/>
              <a:t> и др. Волгоград: Учитель, 2013. – 250с.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dirty="0" smtClean="0"/>
              <a:t>ЭОР «Справочник </a:t>
            </a:r>
            <a:r>
              <a:rPr lang="ru-RU" sz="2000" dirty="0"/>
              <a:t>старшего воспитателя дошкольного учреждения» № 3/2015, с. 14 «Взаимодействие семьи и ДОО по формированию у детей интереса к чтению» Л.Г. </a:t>
            </a:r>
            <a:r>
              <a:rPr lang="ru-RU" sz="2000" dirty="0" smtClean="0"/>
              <a:t>Моисеева </a:t>
            </a:r>
            <a:r>
              <a:rPr lang="en-US" sz="2000" dirty="0" smtClean="0">
                <a:hlinkClick r:id="rId2"/>
              </a:rPr>
              <a:t>URL</a:t>
            </a:r>
            <a:r>
              <a:rPr lang="ru-RU" sz="2000" dirty="0" smtClean="0">
                <a:hlinkClick r:id="rId2"/>
              </a:rPr>
              <a:t>:</a:t>
            </a:r>
            <a:r>
              <a:rPr lang="en-US" sz="2000" dirty="0" smtClean="0">
                <a:hlinkClick r:id="rId2"/>
              </a:rPr>
              <a:t>https</a:t>
            </a:r>
            <a:r>
              <a:rPr lang="en-US" sz="2000" dirty="0">
                <a:hlinkClick r:id="rId2"/>
              </a:rPr>
              <a:t>://</a:t>
            </a:r>
            <a:r>
              <a:rPr lang="en-US" sz="2000" dirty="0" smtClean="0">
                <a:hlinkClick r:id="rId2"/>
              </a:rPr>
              <a:t>e.stvospitatel.ru/42377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1734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4248472" cy="5664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16024"/>
            <a:ext cx="4041420" cy="572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621acc16fcd167ae867b9d4cfd48332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35943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14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614117598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5047" r="4570" b="5973"/>
          <a:stretch/>
        </p:blipFill>
        <p:spPr bwMode="auto">
          <a:xfrm>
            <a:off x="107504" y="548680"/>
            <a:ext cx="8922375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39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7b58d3ac0445e881967db91de399f3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834728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5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/>
              <a:t>ФГОС ДО</a:t>
            </a:r>
            <a:r>
              <a:rPr lang="ru-RU" sz="3200" dirty="0" smtClean="0"/>
              <a:t> (Приказ </a:t>
            </a:r>
            <a:r>
              <a:rPr lang="ru-RU" sz="3200" dirty="0" err="1"/>
              <a:t>Минобрнауки</a:t>
            </a:r>
            <a:r>
              <a:rPr lang="ru-RU" sz="3200" dirty="0"/>
              <a:t> </a:t>
            </a:r>
            <a:r>
              <a:rPr lang="ru-RU" sz="3200" dirty="0" smtClean="0"/>
              <a:t>РФ </a:t>
            </a:r>
            <a:r>
              <a:rPr lang="ru-RU" sz="3200" dirty="0"/>
              <a:t>от </a:t>
            </a:r>
            <a:r>
              <a:rPr lang="ru-RU" sz="3200" dirty="0" smtClean="0"/>
              <a:t>17 октября 2013 </a:t>
            </a:r>
            <a:r>
              <a:rPr lang="ru-RU" sz="3200" dirty="0"/>
              <a:t>№ </a:t>
            </a:r>
            <a:r>
              <a:rPr lang="ru-RU" sz="3200" dirty="0" smtClean="0"/>
              <a:t>1155)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988840"/>
            <a:ext cx="89289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ОО «Речевое </a:t>
            </a:r>
            <a:r>
              <a:rPr lang="ru-RU" sz="3200" dirty="0"/>
              <a:t>развитие</a:t>
            </a:r>
            <a:r>
              <a:rPr lang="ru-RU" sz="3200" dirty="0" smtClean="0"/>
              <a:t>»: знакомство </a:t>
            </a:r>
            <a:r>
              <a:rPr lang="ru-RU" sz="3200" dirty="0"/>
              <a:t>с книжной культурой, детской литературой, понимание на слух текстов различных жанров детской </a:t>
            </a:r>
            <a:r>
              <a:rPr lang="ru-RU" sz="3200" dirty="0" smtClean="0"/>
              <a:t>литературы;</a:t>
            </a:r>
            <a:endParaRPr lang="ru-RU" sz="3200" dirty="0"/>
          </a:p>
          <a:p>
            <a:pPr algn="just"/>
            <a:r>
              <a:rPr lang="ru-RU" sz="3200" dirty="0" smtClean="0"/>
              <a:t>ОО «Художественно-эстетическое развитие»: восприятие </a:t>
            </a:r>
            <a:r>
              <a:rPr lang="ru-RU" sz="3200" dirty="0"/>
              <a:t>художественной литературы, фольклора; стимулирование сопереживания персонажам художественных </a:t>
            </a:r>
            <a:r>
              <a:rPr lang="ru-RU" sz="3200" dirty="0" smtClean="0"/>
              <a:t>произведений.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6354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659" y="54868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/>
              <a:t>ФОП</a:t>
            </a:r>
            <a:r>
              <a:rPr lang="ru-RU" sz="3200" dirty="0" smtClean="0"/>
              <a:t> (Приказ </a:t>
            </a:r>
            <a:r>
              <a:rPr lang="ru-RU" sz="3200" dirty="0"/>
              <a:t>Министерства просвещения РФ от 25 ноября 2022 г. № </a:t>
            </a:r>
            <a:r>
              <a:rPr lang="ru-RU" sz="3200" dirty="0" smtClean="0"/>
              <a:t>1028)            ОП</a:t>
            </a:r>
            <a:endParaRPr lang="ru-RU" sz="32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5173761" y="1340768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14756" y="1827155"/>
            <a:ext cx="52565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ОО «Речевое </a:t>
            </a:r>
            <a:r>
              <a:rPr lang="ru-RU" sz="3200" dirty="0"/>
              <a:t>развитие» </a:t>
            </a:r>
            <a:endParaRPr lang="ru-RU" sz="3200" dirty="0" smtClean="0"/>
          </a:p>
          <a:p>
            <a:pPr algn="ctr"/>
            <a:r>
              <a:rPr lang="ru-RU" sz="3200" dirty="0" smtClean="0"/>
              <a:t>«</a:t>
            </a:r>
            <a:r>
              <a:rPr lang="ru-RU" sz="3200" dirty="0"/>
              <a:t>Интерес к художественной литературе</a:t>
            </a:r>
            <a:r>
              <a:rPr lang="ru-RU" sz="3200" dirty="0" smtClean="0"/>
              <a:t>»</a:t>
            </a:r>
            <a:r>
              <a:rPr lang="ru-RU" sz="3200" b="1" dirty="0"/>
              <a:t> Задачи</a:t>
            </a:r>
            <a:r>
              <a:rPr lang="ru-RU" sz="3200" b="1" dirty="0" smtClean="0"/>
              <a:t>:</a:t>
            </a:r>
          </a:p>
          <a:p>
            <a:pPr algn="ctr"/>
            <a:endParaRPr lang="ru-RU" sz="3200" b="1" dirty="0" smtClean="0"/>
          </a:p>
          <a:p>
            <a:pPr algn="ctr"/>
            <a:r>
              <a:rPr lang="ru-RU" sz="3200" dirty="0" smtClean="0"/>
              <a:t>2-3 года</a:t>
            </a:r>
          </a:p>
          <a:p>
            <a:pPr algn="ctr"/>
            <a:r>
              <a:rPr lang="ru-RU" sz="3200" dirty="0" smtClean="0"/>
              <a:t>3-4 года</a:t>
            </a:r>
          </a:p>
          <a:p>
            <a:pPr algn="ctr"/>
            <a:r>
              <a:rPr lang="ru-RU" sz="3200" dirty="0" smtClean="0"/>
              <a:t>4-5 лет</a:t>
            </a:r>
          </a:p>
          <a:p>
            <a:pPr algn="ctr"/>
            <a:r>
              <a:rPr lang="ru-RU" sz="3200" dirty="0" smtClean="0"/>
              <a:t>5-6 лет</a:t>
            </a:r>
          </a:p>
          <a:p>
            <a:pPr algn="ctr"/>
            <a:r>
              <a:rPr lang="ru-RU" sz="3200" dirty="0" smtClean="0"/>
              <a:t>6-7(8) лет</a:t>
            </a:r>
            <a:endParaRPr lang="ru-RU" sz="3200" dirty="0"/>
          </a:p>
        </p:txBody>
      </p:sp>
      <p:pic>
        <p:nvPicPr>
          <p:cNvPr id="6146" name="Picture 2" descr="C:\Users\User\Desktop\45f0120898faab71fc652548f33d52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931" y="2375174"/>
            <a:ext cx="3781679" cy="446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84585" y="1700808"/>
            <a:ext cx="5866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Как вы считаете, почему процесс семейного чтения является столь важным в воспитании ребенка?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9799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4878" y="188640"/>
            <a:ext cx="644736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Семейное </a:t>
            </a:r>
            <a:r>
              <a:rPr lang="ru-RU" sz="2400" b="1" dirty="0" smtClean="0"/>
              <a:t>чтение: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dirty="0" smtClean="0"/>
              <a:t>Способствует </a:t>
            </a:r>
            <a:r>
              <a:rPr lang="ru-RU" sz="2400" dirty="0"/>
              <a:t>установлению более близких внутрисемейных контактов;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dirty="0" smtClean="0"/>
              <a:t>Побуждает </a:t>
            </a:r>
            <a:r>
              <a:rPr lang="ru-RU" sz="2400" dirty="0"/>
              <a:t>ребенка задавать вопросы, искать пояснения непонятных слов и выражений, вступать в диалог со взрослыми, это повышает у ребенка авторитет родителей;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dirty="0" smtClean="0"/>
              <a:t>Способствует </a:t>
            </a:r>
            <a:r>
              <a:rPr lang="ru-RU" sz="2400" dirty="0"/>
              <a:t>привитию ребенку любви к чтению без принуждения;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dirty="0"/>
              <a:t>Чтение ребенком книги вслух для всей семьи улучшает у него технику и скорость чтения;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dirty="0" smtClean="0"/>
              <a:t>Способствует </a:t>
            </a:r>
            <a:r>
              <a:rPr lang="ru-RU" sz="2400" dirty="0"/>
              <a:t>духовной связи ребёнка со взрослым, преодолению дефицита общения детей и родителей, потому что процесс осознания художественной литературы не может быть механическим: это совместная работа души и ума.</a:t>
            </a:r>
          </a:p>
        </p:txBody>
      </p:sp>
      <p:pic>
        <p:nvPicPr>
          <p:cNvPr id="4" name="Picture 2" descr="C:\Users\User\Desktop\45f0120898faab71fc652548f33d52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02722"/>
            <a:ext cx="4208633" cy="568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21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486</Words>
  <Application>Microsoft Office PowerPoint</Application>
  <PresentationFormat>Экран (4:3)</PresentationFormat>
  <Paragraphs>83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18</cp:revision>
  <dcterms:created xsi:type="dcterms:W3CDTF">2026-04-14T00:09:12Z</dcterms:created>
  <dcterms:modified xsi:type="dcterms:W3CDTF">2026-05-06T05:24:28Z</dcterms:modified>
</cp:coreProperties>
</file>