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4" r:id="rId8"/>
    <p:sldId id="265" r:id="rId9"/>
    <p:sldId id="266" r:id="rId10"/>
    <p:sldId id="267" r:id="rId11"/>
    <p:sldId id="268" r:id="rId12"/>
    <p:sldId id="269" r:id="rId13"/>
    <p:sldId id="270" r:id="rId14"/>
    <p:sldId id="272" r:id="rId1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2" autoAdjust="0"/>
    <p:restoredTop sz="94660"/>
  </p:normalViewPr>
  <p:slideViewPr>
    <p:cSldViewPr snapToGrid="0" showGuides="1">
      <p:cViewPr varScale="1">
        <p:scale>
          <a:sx n="88" d="100"/>
          <a:sy n="88" d="100"/>
        </p:scale>
        <p:origin x="-466" y="-77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F8CF9C7-7DA0-4F04-A6B2-439D79F496D6}" type="doc">
      <dgm:prSet loTypeId="urn:microsoft.com/office/officeart/2008/layout/VerticalCurvedList" loCatId="list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6B128FFF-1822-4785-A6A2-F6736C09FD6A}">
      <dgm:prSet phldrT="[Текст]" custT="1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3200" dirty="0" smtClean="0">
              <a:solidFill>
                <a:schemeClr val="tx1"/>
              </a:solidFill>
            </a:rPr>
            <a:t>«Найди свою пару»</a:t>
          </a:r>
        </a:p>
        <a:p>
          <a:pPr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200" dirty="0">
            <a:solidFill>
              <a:schemeClr val="tx1"/>
            </a:solidFill>
          </a:endParaRPr>
        </a:p>
      </dgm:t>
    </dgm:pt>
    <dgm:pt modelId="{A068B8F2-0A23-4EAC-8C11-7A3DCDD648C4}" type="parTrans" cxnId="{FF5C8673-0909-4D7D-8090-4EBDC9CBFB30}">
      <dgm:prSet/>
      <dgm:spPr/>
      <dgm:t>
        <a:bodyPr/>
        <a:lstStyle/>
        <a:p>
          <a:endParaRPr lang="ru-RU" sz="2400">
            <a:solidFill>
              <a:schemeClr val="tx1"/>
            </a:solidFill>
          </a:endParaRPr>
        </a:p>
      </dgm:t>
    </dgm:pt>
    <dgm:pt modelId="{6A2034D2-88C1-4E4E-99BC-CEC0941240AF}" type="sibTrans" cxnId="{FF5C8673-0909-4D7D-8090-4EBDC9CBFB30}">
      <dgm:prSet/>
      <dgm:spPr/>
      <dgm:t>
        <a:bodyPr/>
        <a:lstStyle/>
        <a:p>
          <a:endParaRPr lang="ru-RU" sz="2400">
            <a:solidFill>
              <a:schemeClr val="tx1"/>
            </a:solidFill>
          </a:endParaRPr>
        </a:p>
      </dgm:t>
    </dgm:pt>
    <dgm:pt modelId="{2224A761-6010-4374-A3E5-A66387953B1F}">
      <dgm:prSet phldrT="[Текст]" custT="1"/>
      <dgm:spPr/>
      <dgm:t>
        <a:bodyPr/>
        <a:lstStyle/>
        <a:p>
          <a:r>
            <a:rPr lang="ru-RU" sz="3200" dirty="0" smtClean="0">
              <a:solidFill>
                <a:schemeClr val="tx1"/>
              </a:solidFill>
            </a:rPr>
            <a:t>«Положи куда надо»</a:t>
          </a:r>
          <a:endParaRPr lang="ru-RU" sz="3200" dirty="0">
            <a:solidFill>
              <a:schemeClr val="tx1"/>
            </a:solidFill>
          </a:endParaRPr>
        </a:p>
      </dgm:t>
    </dgm:pt>
    <dgm:pt modelId="{FA179E03-6516-456E-B026-096959660C3C}" type="parTrans" cxnId="{63B77678-1924-4C83-8D1A-6E2227855D5E}">
      <dgm:prSet/>
      <dgm:spPr/>
      <dgm:t>
        <a:bodyPr/>
        <a:lstStyle/>
        <a:p>
          <a:endParaRPr lang="ru-RU" sz="2400">
            <a:solidFill>
              <a:schemeClr val="tx1"/>
            </a:solidFill>
          </a:endParaRPr>
        </a:p>
      </dgm:t>
    </dgm:pt>
    <dgm:pt modelId="{94541AA6-8964-4A7C-98BE-26B354028910}" type="sibTrans" cxnId="{63B77678-1924-4C83-8D1A-6E2227855D5E}">
      <dgm:prSet/>
      <dgm:spPr/>
      <dgm:t>
        <a:bodyPr/>
        <a:lstStyle/>
        <a:p>
          <a:endParaRPr lang="ru-RU" sz="2400">
            <a:solidFill>
              <a:schemeClr val="tx1"/>
            </a:solidFill>
          </a:endParaRPr>
        </a:p>
      </dgm:t>
    </dgm:pt>
    <dgm:pt modelId="{36120FEF-DD01-49ED-A78B-861ACD560218}">
      <dgm:prSet phldrT="[Текст]" custT="1"/>
      <dgm:spPr/>
      <dgm:t>
        <a:bodyPr/>
        <a:lstStyle/>
        <a:p>
          <a:r>
            <a:rPr lang="ru-RU" sz="3200" dirty="0" smtClean="0">
              <a:solidFill>
                <a:schemeClr val="tx1"/>
              </a:solidFill>
            </a:rPr>
            <a:t>«Скажи слово с нужным звуком»</a:t>
          </a:r>
          <a:endParaRPr lang="ru-RU" sz="3200" dirty="0">
            <a:solidFill>
              <a:schemeClr val="tx1"/>
            </a:solidFill>
          </a:endParaRPr>
        </a:p>
      </dgm:t>
    </dgm:pt>
    <dgm:pt modelId="{EB81CC7C-32BB-4017-9FCB-72D8157E8A4C}" type="parTrans" cxnId="{79B53640-F402-4BBA-91A5-A7431D3B7587}">
      <dgm:prSet/>
      <dgm:spPr/>
      <dgm:t>
        <a:bodyPr/>
        <a:lstStyle/>
        <a:p>
          <a:endParaRPr lang="ru-RU" sz="2400">
            <a:solidFill>
              <a:schemeClr val="tx1"/>
            </a:solidFill>
          </a:endParaRPr>
        </a:p>
      </dgm:t>
    </dgm:pt>
    <dgm:pt modelId="{7BD184FC-3578-49EF-A7FB-5C72558F6947}" type="sibTrans" cxnId="{79B53640-F402-4BBA-91A5-A7431D3B7587}">
      <dgm:prSet/>
      <dgm:spPr/>
      <dgm:t>
        <a:bodyPr/>
        <a:lstStyle/>
        <a:p>
          <a:endParaRPr lang="ru-RU" sz="2400">
            <a:solidFill>
              <a:schemeClr val="tx1"/>
            </a:solidFill>
          </a:endParaRPr>
        </a:p>
      </dgm:t>
    </dgm:pt>
    <dgm:pt modelId="{C5EFAAAB-036E-44BD-8FF7-51224147ACF1}">
      <dgm:prSet phldrT="[Текст]" custT="1"/>
      <dgm:spPr/>
      <dgm:t>
        <a:bodyPr/>
        <a:lstStyle/>
        <a:p>
          <a:r>
            <a:rPr lang="ru-RU" sz="3200" dirty="0" smtClean="0">
              <a:solidFill>
                <a:schemeClr val="tx1"/>
              </a:solidFill>
            </a:rPr>
            <a:t>«Одинаковое и разное»</a:t>
          </a:r>
          <a:endParaRPr lang="ru-RU" sz="3200" dirty="0">
            <a:solidFill>
              <a:schemeClr val="tx1"/>
            </a:solidFill>
          </a:endParaRPr>
        </a:p>
      </dgm:t>
    </dgm:pt>
    <dgm:pt modelId="{C4375265-997B-4F38-BC27-D16AA6EA7F5A}" type="parTrans" cxnId="{2D7CB14A-B084-4166-93D4-8896875086D6}">
      <dgm:prSet/>
      <dgm:spPr/>
      <dgm:t>
        <a:bodyPr/>
        <a:lstStyle/>
        <a:p>
          <a:endParaRPr lang="ru-RU" sz="2400">
            <a:solidFill>
              <a:schemeClr val="tx1"/>
            </a:solidFill>
          </a:endParaRPr>
        </a:p>
      </dgm:t>
    </dgm:pt>
    <dgm:pt modelId="{01F58D09-0129-435D-985C-805A5A7DC68E}" type="sibTrans" cxnId="{2D7CB14A-B084-4166-93D4-8896875086D6}">
      <dgm:prSet/>
      <dgm:spPr/>
      <dgm:t>
        <a:bodyPr/>
        <a:lstStyle/>
        <a:p>
          <a:endParaRPr lang="ru-RU" sz="2400">
            <a:solidFill>
              <a:schemeClr val="tx1"/>
            </a:solidFill>
          </a:endParaRPr>
        </a:p>
      </dgm:t>
    </dgm:pt>
    <dgm:pt modelId="{649AF881-25FB-4623-9CDC-97FE4B3B31FE}">
      <dgm:prSet phldrT="[Текст]" custT="1"/>
      <dgm:spPr/>
      <dgm:t>
        <a:bodyPr/>
        <a:lstStyle/>
        <a:p>
          <a:r>
            <a:rPr lang="ru-RU" sz="3200" dirty="0" smtClean="0">
              <a:solidFill>
                <a:schemeClr val="tx1"/>
              </a:solidFill>
            </a:rPr>
            <a:t>«Фонарики»</a:t>
          </a:r>
          <a:endParaRPr lang="ru-RU" sz="3200" dirty="0">
            <a:solidFill>
              <a:schemeClr val="tx1"/>
            </a:solidFill>
          </a:endParaRPr>
        </a:p>
      </dgm:t>
    </dgm:pt>
    <dgm:pt modelId="{6ABC75BD-B3AE-41EE-A6DC-00BB5CD07A9A}" type="parTrans" cxnId="{693EE791-844C-44A5-A535-971A0760A9A6}">
      <dgm:prSet/>
      <dgm:spPr/>
      <dgm:t>
        <a:bodyPr/>
        <a:lstStyle/>
        <a:p>
          <a:endParaRPr lang="ru-RU" sz="2400">
            <a:solidFill>
              <a:schemeClr val="tx1"/>
            </a:solidFill>
          </a:endParaRPr>
        </a:p>
      </dgm:t>
    </dgm:pt>
    <dgm:pt modelId="{528E3FEE-B9C4-4D7F-A208-864DE01CB8BF}" type="sibTrans" cxnId="{693EE791-844C-44A5-A535-971A0760A9A6}">
      <dgm:prSet/>
      <dgm:spPr/>
      <dgm:t>
        <a:bodyPr/>
        <a:lstStyle/>
        <a:p>
          <a:endParaRPr lang="ru-RU" sz="2400">
            <a:solidFill>
              <a:schemeClr val="tx1"/>
            </a:solidFill>
          </a:endParaRPr>
        </a:p>
      </dgm:t>
    </dgm:pt>
    <dgm:pt modelId="{B17EC385-82F7-4A96-BCDD-00E01DF551AE}" type="pres">
      <dgm:prSet presAssocID="{EF8CF9C7-7DA0-4F04-A6B2-439D79F496D6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ru-RU"/>
        </a:p>
      </dgm:t>
    </dgm:pt>
    <dgm:pt modelId="{3491A870-A993-4BAE-A497-B21E564AA7AF}" type="pres">
      <dgm:prSet presAssocID="{EF8CF9C7-7DA0-4F04-A6B2-439D79F496D6}" presName="Name1" presStyleCnt="0"/>
      <dgm:spPr/>
    </dgm:pt>
    <dgm:pt modelId="{4649D675-AFC8-418E-8068-C4F87DC53E7C}" type="pres">
      <dgm:prSet presAssocID="{EF8CF9C7-7DA0-4F04-A6B2-439D79F496D6}" presName="cycle" presStyleCnt="0"/>
      <dgm:spPr/>
    </dgm:pt>
    <dgm:pt modelId="{32FE1558-55FE-4328-960A-573DADC695FF}" type="pres">
      <dgm:prSet presAssocID="{EF8CF9C7-7DA0-4F04-A6B2-439D79F496D6}" presName="srcNode" presStyleLbl="node1" presStyleIdx="0" presStyleCnt="5"/>
      <dgm:spPr/>
    </dgm:pt>
    <dgm:pt modelId="{F934222B-2741-4F0D-8929-6A56849BB80C}" type="pres">
      <dgm:prSet presAssocID="{EF8CF9C7-7DA0-4F04-A6B2-439D79F496D6}" presName="conn" presStyleLbl="parChTrans1D2" presStyleIdx="0" presStyleCnt="1"/>
      <dgm:spPr/>
      <dgm:t>
        <a:bodyPr/>
        <a:lstStyle/>
        <a:p>
          <a:endParaRPr lang="ru-RU"/>
        </a:p>
      </dgm:t>
    </dgm:pt>
    <dgm:pt modelId="{878E80B6-1DFA-4876-8F53-F1110AD87D70}" type="pres">
      <dgm:prSet presAssocID="{EF8CF9C7-7DA0-4F04-A6B2-439D79F496D6}" presName="extraNode" presStyleLbl="node1" presStyleIdx="0" presStyleCnt="5"/>
      <dgm:spPr/>
    </dgm:pt>
    <dgm:pt modelId="{34DC75BE-62EB-48EC-AC5B-5BEFA967F89A}" type="pres">
      <dgm:prSet presAssocID="{EF8CF9C7-7DA0-4F04-A6B2-439D79F496D6}" presName="dstNode" presStyleLbl="node1" presStyleIdx="0" presStyleCnt="5"/>
      <dgm:spPr/>
    </dgm:pt>
    <dgm:pt modelId="{7CB69E63-284C-48E9-9B6D-9FA86992E159}" type="pres">
      <dgm:prSet presAssocID="{6B128FFF-1822-4785-A6A2-F6736C09FD6A}" presName="text_1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02A57A6-0CA1-4DD7-A8E4-FDEA60C4DB17}" type="pres">
      <dgm:prSet presAssocID="{6B128FFF-1822-4785-A6A2-F6736C09FD6A}" presName="accent_1" presStyleCnt="0"/>
      <dgm:spPr/>
    </dgm:pt>
    <dgm:pt modelId="{589B2363-D9C9-45C8-9E94-005815A22354}" type="pres">
      <dgm:prSet presAssocID="{6B128FFF-1822-4785-A6A2-F6736C09FD6A}" presName="accentRepeatNode" presStyleLbl="solidFgAcc1" presStyleIdx="0" presStyleCnt="5"/>
      <dgm:spPr/>
    </dgm:pt>
    <dgm:pt modelId="{8BFF5C7B-7CF4-4E2F-A05C-A1AB1EDD956D}" type="pres">
      <dgm:prSet presAssocID="{2224A761-6010-4374-A3E5-A66387953B1F}" presName="text_2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8390713-1051-4DFF-A785-BCFA7D6CDC40}" type="pres">
      <dgm:prSet presAssocID="{2224A761-6010-4374-A3E5-A66387953B1F}" presName="accent_2" presStyleCnt="0"/>
      <dgm:spPr/>
    </dgm:pt>
    <dgm:pt modelId="{85DAE88E-919E-4FF9-9A8D-65F1007D2975}" type="pres">
      <dgm:prSet presAssocID="{2224A761-6010-4374-A3E5-A66387953B1F}" presName="accentRepeatNode" presStyleLbl="solidFgAcc1" presStyleIdx="1" presStyleCnt="5"/>
      <dgm:spPr/>
    </dgm:pt>
    <dgm:pt modelId="{D2D031CA-1E9A-469B-9B7B-5ECD4010B3C0}" type="pres">
      <dgm:prSet presAssocID="{36120FEF-DD01-49ED-A78B-861ACD560218}" presName="text_3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8B89CF4-4E1A-4CB4-AE93-1317463F8E52}" type="pres">
      <dgm:prSet presAssocID="{36120FEF-DD01-49ED-A78B-861ACD560218}" presName="accent_3" presStyleCnt="0"/>
      <dgm:spPr/>
    </dgm:pt>
    <dgm:pt modelId="{4310BE86-9D11-4413-A8CF-A810E5852347}" type="pres">
      <dgm:prSet presAssocID="{36120FEF-DD01-49ED-A78B-861ACD560218}" presName="accentRepeatNode" presStyleLbl="solidFgAcc1" presStyleIdx="2" presStyleCnt="5"/>
      <dgm:spPr/>
    </dgm:pt>
    <dgm:pt modelId="{911370AE-69A9-475C-A653-F403AE8E6CDB}" type="pres">
      <dgm:prSet presAssocID="{C5EFAAAB-036E-44BD-8FF7-51224147ACF1}" presName="text_4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5D0AC78-C1C0-49B8-8920-83434F8B0435}" type="pres">
      <dgm:prSet presAssocID="{C5EFAAAB-036E-44BD-8FF7-51224147ACF1}" presName="accent_4" presStyleCnt="0"/>
      <dgm:spPr/>
    </dgm:pt>
    <dgm:pt modelId="{CB6493CE-4967-4531-B4BE-1962850455C5}" type="pres">
      <dgm:prSet presAssocID="{C5EFAAAB-036E-44BD-8FF7-51224147ACF1}" presName="accentRepeatNode" presStyleLbl="solidFgAcc1" presStyleIdx="3" presStyleCnt="5"/>
      <dgm:spPr/>
    </dgm:pt>
    <dgm:pt modelId="{3A642E3E-A22D-4E58-8137-3D9D0B429578}" type="pres">
      <dgm:prSet presAssocID="{649AF881-25FB-4623-9CDC-97FE4B3B31FE}" presName="text_5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1B041F9-634B-4D5D-A692-C7F2FCEA1D9E}" type="pres">
      <dgm:prSet presAssocID="{649AF881-25FB-4623-9CDC-97FE4B3B31FE}" presName="accent_5" presStyleCnt="0"/>
      <dgm:spPr/>
    </dgm:pt>
    <dgm:pt modelId="{B3479246-AF79-4575-90BE-E4AF9360A4D6}" type="pres">
      <dgm:prSet presAssocID="{649AF881-25FB-4623-9CDC-97FE4B3B31FE}" presName="accentRepeatNode" presStyleLbl="solidFgAcc1" presStyleIdx="4" presStyleCnt="5"/>
      <dgm:spPr/>
    </dgm:pt>
  </dgm:ptLst>
  <dgm:cxnLst>
    <dgm:cxn modelId="{05241DAF-CF4F-4C63-8DE3-E13B751598B2}" type="presOf" srcId="{36120FEF-DD01-49ED-A78B-861ACD560218}" destId="{D2D031CA-1E9A-469B-9B7B-5ECD4010B3C0}" srcOrd="0" destOrd="0" presId="urn:microsoft.com/office/officeart/2008/layout/VerticalCurvedList"/>
    <dgm:cxn modelId="{443993E7-7A60-449E-8C05-581BE041242C}" type="presOf" srcId="{C5EFAAAB-036E-44BD-8FF7-51224147ACF1}" destId="{911370AE-69A9-475C-A653-F403AE8E6CDB}" srcOrd="0" destOrd="0" presId="urn:microsoft.com/office/officeart/2008/layout/VerticalCurvedList"/>
    <dgm:cxn modelId="{79B53640-F402-4BBA-91A5-A7431D3B7587}" srcId="{EF8CF9C7-7DA0-4F04-A6B2-439D79F496D6}" destId="{36120FEF-DD01-49ED-A78B-861ACD560218}" srcOrd="2" destOrd="0" parTransId="{EB81CC7C-32BB-4017-9FCB-72D8157E8A4C}" sibTransId="{7BD184FC-3578-49EF-A7FB-5C72558F6947}"/>
    <dgm:cxn modelId="{FC3369BF-F14F-449B-B454-40FBED5A02E5}" type="presOf" srcId="{6B128FFF-1822-4785-A6A2-F6736C09FD6A}" destId="{7CB69E63-284C-48E9-9B6D-9FA86992E159}" srcOrd="0" destOrd="0" presId="urn:microsoft.com/office/officeart/2008/layout/VerticalCurvedList"/>
    <dgm:cxn modelId="{AB44CDBF-0910-4FC5-8142-6464195E50A9}" type="presOf" srcId="{2224A761-6010-4374-A3E5-A66387953B1F}" destId="{8BFF5C7B-7CF4-4E2F-A05C-A1AB1EDD956D}" srcOrd="0" destOrd="0" presId="urn:microsoft.com/office/officeart/2008/layout/VerticalCurvedList"/>
    <dgm:cxn modelId="{FF5C8673-0909-4D7D-8090-4EBDC9CBFB30}" srcId="{EF8CF9C7-7DA0-4F04-A6B2-439D79F496D6}" destId="{6B128FFF-1822-4785-A6A2-F6736C09FD6A}" srcOrd="0" destOrd="0" parTransId="{A068B8F2-0A23-4EAC-8C11-7A3DCDD648C4}" sibTransId="{6A2034D2-88C1-4E4E-99BC-CEC0941240AF}"/>
    <dgm:cxn modelId="{2AD2B537-3E9D-42BC-B429-A55A070E1322}" type="presOf" srcId="{6A2034D2-88C1-4E4E-99BC-CEC0941240AF}" destId="{F934222B-2741-4F0D-8929-6A56849BB80C}" srcOrd="0" destOrd="0" presId="urn:microsoft.com/office/officeart/2008/layout/VerticalCurvedList"/>
    <dgm:cxn modelId="{2D7CB14A-B084-4166-93D4-8896875086D6}" srcId="{EF8CF9C7-7DA0-4F04-A6B2-439D79F496D6}" destId="{C5EFAAAB-036E-44BD-8FF7-51224147ACF1}" srcOrd="3" destOrd="0" parTransId="{C4375265-997B-4F38-BC27-D16AA6EA7F5A}" sibTransId="{01F58D09-0129-435D-985C-805A5A7DC68E}"/>
    <dgm:cxn modelId="{02DC2D1E-9945-4F3B-B007-30685F9AC7B8}" type="presOf" srcId="{EF8CF9C7-7DA0-4F04-A6B2-439D79F496D6}" destId="{B17EC385-82F7-4A96-BCDD-00E01DF551AE}" srcOrd="0" destOrd="0" presId="urn:microsoft.com/office/officeart/2008/layout/VerticalCurvedList"/>
    <dgm:cxn modelId="{DB20FE64-A191-4FF8-879E-F21EF7E63147}" type="presOf" srcId="{649AF881-25FB-4623-9CDC-97FE4B3B31FE}" destId="{3A642E3E-A22D-4E58-8137-3D9D0B429578}" srcOrd="0" destOrd="0" presId="urn:microsoft.com/office/officeart/2008/layout/VerticalCurvedList"/>
    <dgm:cxn modelId="{693EE791-844C-44A5-A535-971A0760A9A6}" srcId="{EF8CF9C7-7DA0-4F04-A6B2-439D79F496D6}" destId="{649AF881-25FB-4623-9CDC-97FE4B3B31FE}" srcOrd="4" destOrd="0" parTransId="{6ABC75BD-B3AE-41EE-A6DC-00BB5CD07A9A}" sibTransId="{528E3FEE-B9C4-4D7F-A208-864DE01CB8BF}"/>
    <dgm:cxn modelId="{63B77678-1924-4C83-8D1A-6E2227855D5E}" srcId="{EF8CF9C7-7DA0-4F04-A6B2-439D79F496D6}" destId="{2224A761-6010-4374-A3E5-A66387953B1F}" srcOrd="1" destOrd="0" parTransId="{FA179E03-6516-456E-B026-096959660C3C}" sibTransId="{94541AA6-8964-4A7C-98BE-26B354028910}"/>
    <dgm:cxn modelId="{8EF9CD1E-6FE4-457D-BF19-54483D999339}" type="presParOf" srcId="{B17EC385-82F7-4A96-BCDD-00E01DF551AE}" destId="{3491A870-A993-4BAE-A497-B21E564AA7AF}" srcOrd="0" destOrd="0" presId="urn:microsoft.com/office/officeart/2008/layout/VerticalCurvedList"/>
    <dgm:cxn modelId="{AFECC67F-82F1-486C-B562-34527F62D6F0}" type="presParOf" srcId="{3491A870-A993-4BAE-A497-B21E564AA7AF}" destId="{4649D675-AFC8-418E-8068-C4F87DC53E7C}" srcOrd="0" destOrd="0" presId="urn:microsoft.com/office/officeart/2008/layout/VerticalCurvedList"/>
    <dgm:cxn modelId="{46B1BE5A-10D2-445E-BBE0-58CB33A8073D}" type="presParOf" srcId="{4649D675-AFC8-418E-8068-C4F87DC53E7C}" destId="{32FE1558-55FE-4328-960A-573DADC695FF}" srcOrd="0" destOrd="0" presId="urn:microsoft.com/office/officeart/2008/layout/VerticalCurvedList"/>
    <dgm:cxn modelId="{B0804505-4C82-4991-BDE3-4A7CF304FD53}" type="presParOf" srcId="{4649D675-AFC8-418E-8068-C4F87DC53E7C}" destId="{F934222B-2741-4F0D-8929-6A56849BB80C}" srcOrd="1" destOrd="0" presId="urn:microsoft.com/office/officeart/2008/layout/VerticalCurvedList"/>
    <dgm:cxn modelId="{11667F7B-570B-4FE2-BA29-2FF762022817}" type="presParOf" srcId="{4649D675-AFC8-418E-8068-C4F87DC53E7C}" destId="{878E80B6-1DFA-4876-8F53-F1110AD87D70}" srcOrd="2" destOrd="0" presId="urn:microsoft.com/office/officeart/2008/layout/VerticalCurvedList"/>
    <dgm:cxn modelId="{1F0E0AE7-82FC-4A1A-B2EE-8BF83FCD2933}" type="presParOf" srcId="{4649D675-AFC8-418E-8068-C4F87DC53E7C}" destId="{34DC75BE-62EB-48EC-AC5B-5BEFA967F89A}" srcOrd="3" destOrd="0" presId="urn:microsoft.com/office/officeart/2008/layout/VerticalCurvedList"/>
    <dgm:cxn modelId="{06446CEF-526F-4133-9B8A-08545D2B279B}" type="presParOf" srcId="{3491A870-A993-4BAE-A497-B21E564AA7AF}" destId="{7CB69E63-284C-48E9-9B6D-9FA86992E159}" srcOrd="1" destOrd="0" presId="urn:microsoft.com/office/officeart/2008/layout/VerticalCurvedList"/>
    <dgm:cxn modelId="{01CD5129-C6E8-4FFB-8C3B-A17E8010ED40}" type="presParOf" srcId="{3491A870-A993-4BAE-A497-B21E564AA7AF}" destId="{B02A57A6-0CA1-4DD7-A8E4-FDEA60C4DB17}" srcOrd="2" destOrd="0" presId="urn:microsoft.com/office/officeart/2008/layout/VerticalCurvedList"/>
    <dgm:cxn modelId="{D4D6025D-A8C9-416F-A182-AF9A11398748}" type="presParOf" srcId="{B02A57A6-0CA1-4DD7-A8E4-FDEA60C4DB17}" destId="{589B2363-D9C9-45C8-9E94-005815A22354}" srcOrd="0" destOrd="0" presId="urn:microsoft.com/office/officeart/2008/layout/VerticalCurvedList"/>
    <dgm:cxn modelId="{11A9BB5F-F54E-49E4-A69D-119CDE306885}" type="presParOf" srcId="{3491A870-A993-4BAE-A497-B21E564AA7AF}" destId="{8BFF5C7B-7CF4-4E2F-A05C-A1AB1EDD956D}" srcOrd="3" destOrd="0" presId="urn:microsoft.com/office/officeart/2008/layout/VerticalCurvedList"/>
    <dgm:cxn modelId="{4BEF9901-90C7-4F61-8C4B-C33F0C9A780E}" type="presParOf" srcId="{3491A870-A993-4BAE-A497-B21E564AA7AF}" destId="{C8390713-1051-4DFF-A785-BCFA7D6CDC40}" srcOrd="4" destOrd="0" presId="urn:microsoft.com/office/officeart/2008/layout/VerticalCurvedList"/>
    <dgm:cxn modelId="{B7329246-EBCC-42AB-AB29-4CFA39D0EC2A}" type="presParOf" srcId="{C8390713-1051-4DFF-A785-BCFA7D6CDC40}" destId="{85DAE88E-919E-4FF9-9A8D-65F1007D2975}" srcOrd="0" destOrd="0" presId="urn:microsoft.com/office/officeart/2008/layout/VerticalCurvedList"/>
    <dgm:cxn modelId="{F2331C68-4C39-42F2-82F6-C1C8C36143FE}" type="presParOf" srcId="{3491A870-A993-4BAE-A497-B21E564AA7AF}" destId="{D2D031CA-1E9A-469B-9B7B-5ECD4010B3C0}" srcOrd="5" destOrd="0" presId="urn:microsoft.com/office/officeart/2008/layout/VerticalCurvedList"/>
    <dgm:cxn modelId="{98F22E37-CB0A-441B-B7BE-1F0F3FD88AAB}" type="presParOf" srcId="{3491A870-A993-4BAE-A497-B21E564AA7AF}" destId="{D8B89CF4-4E1A-4CB4-AE93-1317463F8E52}" srcOrd="6" destOrd="0" presId="urn:microsoft.com/office/officeart/2008/layout/VerticalCurvedList"/>
    <dgm:cxn modelId="{AAC224D3-A414-4222-8734-C575FE261A53}" type="presParOf" srcId="{D8B89CF4-4E1A-4CB4-AE93-1317463F8E52}" destId="{4310BE86-9D11-4413-A8CF-A810E5852347}" srcOrd="0" destOrd="0" presId="urn:microsoft.com/office/officeart/2008/layout/VerticalCurvedList"/>
    <dgm:cxn modelId="{4FBAA90D-2AF2-49A5-9E60-129E821D3826}" type="presParOf" srcId="{3491A870-A993-4BAE-A497-B21E564AA7AF}" destId="{911370AE-69A9-475C-A653-F403AE8E6CDB}" srcOrd="7" destOrd="0" presId="urn:microsoft.com/office/officeart/2008/layout/VerticalCurvedList"/>
    <dgm:cxn modelId="{14CC0312-CACA-4E9F-9607-A0CC5AF4751D}" type="presParOf" srcId="{3491A870-A993-4BAE-A497-B21E564AA7AF}" destId="{D5D0AC78-C1C0-49B8-8920-83434F8B0435}" srcOrd="8" destOrd="0" presId="urn:microsoft.com/office/officeart/2008/layout/VerticalCurvedList"/>
    <dgm:cxn modelId="{39A51608-7105-40A8-BF83-1497C6760C00}" type="presParOf" srcId="{D5D0AC78-C1C0-49B8-8920-83434F8B0435}" destId="{CB6493CE-4967-4531-B4BE-1962850455C5}" srcOrd="0" destOrd="0" presId="urn:microsoft.com/office/officeart/2008/layout/VerticalCurvedList"/>
    <dgm:cxn modelId="{EFC2956D-D6D0-4004-BD90-72309F0E268F}" type="presParOf" srcId="{3491A870-A993-4BAE-A497-B21E564AA7AF}" destId="{3A642E3E-A22D-4E58-8137-3D9D0B429578}" srcOrd="9" destOrd="0" presId="urn:microsoft.com/office/officeart/2008/layout/VerticalCurvedList"/>
    <dgm:cxn modelId="{2AA9AC72-B495-4433-9AA7-81B8A66A7E06}" type="presParOf" srcId="{3491A870-A993-4BAE-A497-B21E564AA7AF}" destId="{A1B041F9-634B-4D5D-A692-C7F2FCEA1D9E}" srcOrd="10" destOrd="0" presId="urn:microsoft.com/office/officeart/2008/layout/VerticalCurvedList"/>
    <dgm:cxn modelId="{4FCF9D37-7B79-4EC5-BE08-2D5BE1531B6C}" type="presParOf" srcId="{A1B041F9-634B-4D5D-A692-C7F2FCEA1D9E}" destId="{B3479246-AF79-4575-90BE-E4AF9360A4D6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E249195-3B00-4016-B023-FF824AC28B7D}" type="doc">
      <dgm:prSet loTypeId="urn:microsoft.com/office/officeart/2008/layout/VerticalCurvedList" loCatId="list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CA335815-DEE3-493A-8929-0D4A0E6F2762}">
      <dgm:prSet phldrT="[Текст]" custT="1"/>
      <dgm:spPr/>
      <dgm:t>
        <a:bodyPr/>
        <a:lstStyle/>
        <a:p>
          <a:r>
            <a:rPr lang="ru-RU" sz="2800" dirty="0" smtClean="0">
              <a:solidFill>
                <a:schemeClr val="tx1"/>
              </a:solidFill>
            </a:rPr>
            <a:t>Игры на развитие внимания и концентрации</a:t>
          </a:r>
          <a:endParaRPr lang="ru-RU" sz="2800" dirty="0">
            <a:solidFill>
              <a:schemeClr val="tx1"/>
            </a:solidFill>
          </a:endParaRPr>
        </a:p>
      </dgm:t>
    </dgm:pt>
    <dgm:pt modelId="{249BDD13-4824-4A47-B122-F749ADD1180E}" type="parTrans" cxnId="{E0ECD144-BD66-47BD-B073-8C4B250278E5}">
      <dgm:prSet/>
      <dgm:spPr/>
      <dgm:t>
        <a:bodyPr/>
        <a:lstStyle/>
        <a:p>
          <a:endParaRPr lang="ru-RU" sz="2000">
            <a:solidFill>
              <a:schemeClr val="tx1"/>
            </a:solidFill>
          </a:endParaRPr>
        </a:p>
      </dgm:t>
    </dgm:pt>
    <dgm:pt modelId="{637FB3BA-44E2-4698-AAAE-C045A85ACC07}" type="sibTrans" cxnId="{E0ECD144-BD66-47BD-B073-8C4B250278E5}">
      <dgm:prSet/>
      <dgm:spPr/>
      <dgm:t>
        <a:bodyPr/>
        <a:lstStyle/>
        <a:p>
          <a:endParaRPr lang="ru-RU" sz="2000">
            <a:solidFill>
              <a:schemeClr val="tx1"/>
            </a:solidFill>
          </a:endParaRPr>
        </a:p>
      </dgm:t>
    </dgm:pt>
    <dgm:pt modelId="{6DD32345-480E-4EDD-8CEA-13A9EC613C42}">
      <dgm:prSet phldrT="[Текст]" custT="1"/>
      <dgm:spPr/>
      <dgm:t>
        <a:bodyPr/>
        <a:lstStyle/>
        <a:p>
          <a:r>
            <a:rPr lang="ru-RU" sz="2800" dirty="0" smtClean="0">
              <a:solidFill>
                <a:schemeClr val="tx1"/>
              </a:solidFill>
            </a:rPr>
            <a:t>Игры на переключение внимания и контроль движений</a:t>
          </a:r>
          <a:endParaRPr lang="ru-RU" sz="2800" dirty="0">
            <a:solidFill>
              <a:schemeClr val="tx1"/>
            </a:solidFill>
          </a:endParaRPr>
        </a:p>
      </dgm:t>
    </dgm:pt>
    <dgm:pt modelId="{6BD1E498-E53C-47CD-89F6-91CEF20B4BD7}" type="parTrans" cxnId="{803C4139-0C55-415C-8436-B39BFA82A7FA}">
      <dgm:prSet/>
      <dgm:spPr/>
      <dgm:t>
        <a:bodyPr/>
        <a:lstStyle/>
        <a:p>
          <a:endParaRPr lang="ru-RU" sz="2000">
            <a:solidFill>
              <a:schemeClr val="tx1"/>
            </a:solidFill>
          </a:endParaRPr>
        </a:p>
      </dgm:t>
    </dgm:pt>
    <dgm:pt modelId="{3EF92AEA-68A1-4334-8BAB-334ABA38DFFE}" type="sibTrans" cxnId="{803C4139-0C55-415C-8436-B39BFA82A7FA}">
      <dgm:prSet/>
      <dgm:spPr/>
      <dgm:t>
        <a:bodyPr/>
        <a:lstStyle/>
        <a:p>
          <a:endParaRPr lang="ru-RU" sz="2000">
            <a:solidFill>
              <a:schemeClr val="tx1"/>
            </a:solidFill>
          </a:endParaRPr>
        </a:p>
      </dgm:t>
    </dgm:pt>
    <dgm:pt modelId="{1CE87628-8A9E-4BBA-9A87-135562CA7DF5}">
      <dgm:prSet custT="1"/>
      <dgm:spPr/>
      <dgm:t>
        <a:bodyPr/>
        <a:lstStyle/>
        <a:p>
          <a:r>
            <a:rPr lang="ru-RU" sz="2800" smtClean="0">
              <a:solidFill>
                <a:schemeClr val="tx1"/>
              </a:solidFill>
            </a:rPr>
            <a:t>Упражнения для развития моторики и координации</a:t>
          </a:r>
          <a:endParaRPr lang="ru-RU" sz="2800" dirty="0">
            <a:solidFill>
              <a:schemeClr val="tx1"/>
            </a:solidFill>
          </a:endParaRPr>
        </a:p>
      </dgm:t>
    </dgm:pt>
    <dgm:pt modelId="{6105D916-7C24-4C03-B22F-F36A52B37143}" type="parTrans" cxnId="{19364A36-7F58-4682-95DB-BFC80255A675}">
      <dgm:prSet/>
      <dgm:spPr/>
      <dgm:t>
        <a:bodyPr/>
        <a:lstStyle/>
        <a:p>
          <a:endParaRPr lang="ru-RU" sz="2000">
            <a:solidFill>
              <a:schemeClr val="tx1"/>
            </a:solidFill>
          </a:endParaRPr>
        </a:p>
      </dgm:t>
    </dgm:pt>
    <dgm:pt modelId="{394912BF-4E8E-4CCE-9AED-76123FA3EEC9}" type="sibTrans" cxnId="{19364A36-7F58-4682-95DB-BFC80255A675}">
      <dgm:prSet/>
      <dgm:spPr/>
      <dgm:t>
        <a:bodyPr/>
        <a:lstStyle/>
        <a:p>
          <a:endParaRPr lang="ru-RU" sz="2000">
            <a:solidFill>
              <a:schemeClr val="tx1"/>
            </a:solidFill>
          </a:endParaRPr>
        </a:p>
      </dgm:t>
    </dgm:pt>
    <dgm:pt modelId="{CACA3E0B-0C49-49E0-A6AC-2080B33B4AAE}" type="pres">
      <dgm:prSet presAssocID="{2E249195-3B00-4016-B023-FF824AC28B7D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ru-RU"/>
        </a:p>
      </dgm:t>
    </dgm:pt>
    <dgm:pt modelId="{C51EB5F0-4C4F-4AD8-91F2-9CA9B0D4AB61}" type="pres">
      <dgm:prSet presAssocID="{2E249195-3B00-4016-B023-FF824AC28B7D}" presName="Name1" presStyleCnt="0"/>
      <dgm:spPr/>
    </dgm:pt>
    <dgm:pt modelId="{311F3990-4F27-44EE-8138-13715AB518AD}" type="pres">
      <dgm:prSet presAssocID="{2E249195-3B00-4016-B023-FF824AC28B7D}" presName="cycle" presStyleCnt="0"/>
      <dgm:spPr/>
    </dgm:pt>
    <dgm:pt modelId="{6FF9A732-2A5B-4B61-9B76-7480D7661B21}" type="pres">
      <dgm:prSet presAssocID="{2E249195-3B00-4016-B023-FF824AC28B7D}" presName="srcNode" presStyleLbl="node1" presStyleIdx="0" presStyleCnt="3"/>
      <dgm:spPr/>
    </dgm:pt>
    <dgm:pt modelId="{0BFE57C8-DCB7-4666-AAD7-062CD4DD90CF}" type="pres">
      <dgm:prSet presAssocID="{2E249195-3B00-4016-B023-FF824AC28B7D}" presName="conn" presStyleLbl="parChTrans1D2" presStyleIdx="0" presStyleCnt="1"/>
      <dgm:spPr/>
      <dgm:t>
        <a:bodyPr/>
        <a:lstStyle/>
        <a:p>
          <a:endParaRPr lang="ru-RU"/>
        </a:p>
      </dgm:t>
    </dgm:pt>
    <dgm:pt modelId="{936DCEE9-CCF5-4601-82CE-074D09D3A169}" type="pres">
      <dgm:prSet presAssocID="{2E249195-3B00-4016-B023-FF824AC28B7D}" presName="extraNode" presStyleLbl="node1" presStyleIdx="0" presStyleCnt="3"/>
      <dgm:spPr/>
    </dgm:pt>
    <dgm:pt modelId="{49CAA3FA-52E7-43CC-8940-A71869CB33E6}" type="pres">
      <dgm:prSet presAssocID="{2E249195-3B00-4016-B023-FF824AC28B7D}" presName="dstNode" presStyleLbl="node1" presStyleIdx="0" presStyleCnt="3"/>
      <dgm:spPr/>
    </dgm:pt>
    <dgm:pt modelId="{FFA4DC17-F5C5-44F6-97F9-01E123DA0B86}" type="pres">
      <dgm:prSet presAssocID="{CA335815-DEE3-493A-8929-0D4A0E6F2762}" presName="text_1" presStyleLbl="node1" presStyleIdx="0" presStyleCnt="3" custLinFactNeighborX="-586" custLinFactNeighborY="-296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B5ACCBD-8FFF-405F-BDC8-FB1798CE28FF}" type="pres">
      <dgm:prSet presAssocID="{CA335815-DEE3-493A-8929-0D4A0E6F2762}" presName="accent_1" presStyleCnt="0"/>
      <dgm:spPr/>
    </dgm:pt>
    <dgm:pt modelId="{CE36A439-0318-460C-896C-67FF8BF5445B}" type="pres">
      <dgm:prSet presAssocID="{CA335815-DEE3-493A-8929-0D4A0E6F2762}" presName="accentRepeatNode" presStyleLbl="solidFgAcc1" presStyleIdx="0" presStyleCnt="3"/>
      <dgm:spPr/>
    </dgm:pt>
    <dgm:pt modelId="{F175F90C-E3A5-40A1-9634-45538050D318}" type="pres">
      <dgm:prSet presAssocID="{6DD32345-480E-4EDD-8CEA-13A9EC613C42}" presName="text_2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655BC97-3506-40F3-8BBF-1D27E78BE95F}" type="pres">
      <dgm:prSet presAssocID="{6DD32345-480E-4EDD-8CEA-13A9EC613C42}" presName="accent_2" presStyleCnt="0"/>
      <dgm:spPr/>
    </dgm:pt>
    <dgm:pt modelId="{26E17429-14A0-48EC-B24C-33DCC073B9B9}" type="pres">
      <dgm:prSet presAssocID="{6DD32345-480E-4EDD-8CEA-13A9EC613C42}" presName="accentRepeatNode" presStyleLbl="solidFgAcc1" presStyleIdx="1" presStyleCnt="3"/>
      <dgm:spPr/>
    </dgm:pt>
    <dgm:pt modelId="{D09BDE89-85B6-419B-ADAE-E481CC867C38}" type="pres">
      <dgm:prSet presAssocID="{1CE87628-8A9E-4BBA-9A87-135562CA7DF5}" presName="text_3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148CA63-3282-4372-9FE6-0CC41453E04E}" type="pres">
      <dgm:prSet presAssocID="{1CE87628-8A9E-4BBA-9A87-135562CA7DF5}" presName="accent_3" presStyleCnt="0"/>
      <dgm:spPr/>
    </dgm:pt>
    <dgm:pt modelId="{5A0A489D-B52B-4EF6-895E-9A2918E3252F}" type="pres">
      <dgm:prSet presAssocID="{1CE87628-8A9E-4BBA-9A87-135562CA7DF5}" presName="accentRepeatNode" presStyleLbl="solidFgAcc1" presStyleIdx="2" presStyleCnt="3"/>
      <dgm:spPr/>
    </dgm:pt>
  </dgm:ptLst>
  <dgm:cxnLst>
    <dgm:cxn modelId="{803C4139-0C55-415C-8436-B39BFA82A7FA}" srcId="{2E249195-3B00-4016-B023-FF824AC28B7D}" destId="{6DD32345-480E-4EDD-8CEA-13A9EC613C42}" srcOrd="1" destOrd="0" parTransId="{6BD1E498-E53C-47CD-89F6-91CEF20B4BD7}" sibTransId="{3EF92AEA-68A1-4334-8BAB-334ABA38DFFE}"/>
    <dgm:cxn modelId="{E0ECD144-BD66-47BD-B073-8C4B250278E5}" srcId="{2E249195-3B00-4016-B023-FF824AC28B7D}" destId="{CA335815-DEE3-493A-8929-0D4A0E6F2762}" srcOrd="0" destOrd="0" parTransId="{249BDD13-4824-4A47-B122-F749ADD1180E}" sibTransId="{637FB3BA-44E2-4698-AAAE-C045A85ACC07}"/>
    <dgm:cxn modelId="{19364A36-7F58-4682-95DB-BFC80255A675}" srcId="{2E249195-3B00-4016-B023-FF824AC28B7D}" destId="{1CE87628-8A9E-4BBA-9A87-135562CA7DF5}" srcOrd="2" destOrd="0" parTransId="{6105D916-7C24-4C03-B22F-F36A52B37143}" sibTransId="{394912BF-4E8E-4CCE-9AED-76123FA3EEC9}"/>
    <dgm:cxn modelId="{C710C62D-1900-45EC-89C4-209B27717F31}" type="presOf" srcId="{637FB3BA-44E2-4698-AAAE-C045A85ACC07}" destId="{0BFE57C8-DCB7-4666-AAD7-062CD4DD90CF}" srcOrd="0" destOrd="0" presId="urn:microsoft.com/office/officeart/2008/layout/VerticalCurvedList"/>
    <dgm:cxn modelId="{D4A8E4CE-ADE8-4382-A89C-380BB74ABF45}" type="presOf" srcId="{1CE87628-8A9E-4BBA-9A87-135562CA7DF5}" destId="{D09BDE89-85B6-419B-ADAE-E481CC867C38}" srcOrd="0" destOrd="0" presId="urn:microsoft.com/office/officeart/2008/layout/VerticalCurvedList"/>
    <dgm:cxn modelId="{2C27FE23-BA8C-4ED7-BFFF-93D823295F40}" type="presOf" srcId="{CA335815-DEE3-493A-8929-0D4A0E6F2762}" destId="{FFA4DC17-F5C5-44F6-97F9-01E123DA0B86}" srcOrd="0" destOrd="0" presId="urn:microsoft.com/office/officeart/2008/layout/VerticalCurvedList"/>
    <dgm:cxn modelId="{A9C829BB-89C0-4E8F-A23A-3BA614B60A89}" type="presOf" srcId="{6DD32345-480E-4EDD-8CEA-13A9EC613C42}" destId="{F175F90C-E3A5-40A1-9634-45538050D318}" srcOrd="0" destOrd="0" presId="urn:microsoft.com/office/officeart/2008/layout/VerticalCurvedList"/>
    <dgm:cxn modelId="{BAEB5D1F-A3D5-42E1-8367-5883E6C5DE7E}" type="presOf" srcId="{2E249195-3B00-4016-B023-FF824AC28B7D}" destId="{CACA3E0B-0C49-49E0-A6AC-2080B33B4AAE}" srcOrd="0" destOrd="0" presId="urn:microsoft.com/office/officeart/2008/layout/VerticalCurvedList"/>
    <dgm:cxn modelId="{60828E16-AFF0-460A-842C-AFF1B2451C94}" type="presParOf" srcId="{CACA3E0B-0C49-49E0-A6AC-2080B33B4AAE}" destId="{C51EB5F0-4C4F-4AD8-91F2-9CA9B0D4AB61}" srcOrd="0" destOrd="0" presId="urn:microsoft.com/office/officeart/2008/layout/VerticalCurvedList"/>
    <dgm:cxn modelId="{BD97BA44-95FA-40CD-A7F9-9A12A46A8CAB}" type="presParOf" srcId="{C51EB5F0-4C4F-4AD8-91F2-9CA9B0D4AB61}" destId="{311F3990-4F27-44EE-8138-13715AB518AD}" srcOrd="0" destOrd="0" presId="urn:microsoft.com/office/officeart/2008/layout/VerticalCurvedList"/>
    <dgm:cxn modelId="{1569EC00-88C4-4AE2-8783-A2EAA58B7646}" type="presParOf" srcId="{311F3990-4F27-44EE-8138-13715AB518AD}" destId="{6FF9A732-2A5B-4B61-9B76-7480D7661B21}" srcOrd="0" destOrd="0" presId="urn:microsoft.com/office/officeart/2008/layout/VerticalCurvedList"/>
    <dgm:cxn modelId="{E8D25050-4A9D-4495-8C84-A7FC92D4B3F9}" type="presParOf" srcId="{311F3990-4F27-44EE-8138-13715AB518AD}" destId="{0BFE57C8-DCB7-4666-AAD7-062CD4DD90CF}" srcOrd="1" destOrd="0" presId="urn:microsoft.com/office/officeart/2008/layout/VerticalCurvedList"/>
    <dgm:cxn modelId="{BDB5078B-F0DE-4795-95DB-2442C64FA86F}" type="presParOf" srcId="{311F3990-4F27-44EE-8138-13715AB518AD}" destId="{936DCEE9-CCF5-4601-82CE-074D09D3A169}" srcOrd="2" destOrd="0" presId="urn:microsoft.com/office/officeart/2008/layout/VerticalCurvedList"/>
    <dgm:cxn modelId="{EEE45083-BA11-4DA1-9083-3B7284208125}" type="presParOf" srcId="{311F3990-4F27-44EE-8138-13715AB518AD}" destId="{49CAA3FA-52E7-43CC-8940-A71869CB33E6}" srcOrd="3" destOrd="0" presId="urn:microsoft.com/office/officeart/2008/layout/VerticalCurvedList"/>
    <dgm:cxn modelId="{4892127D-C92C-45B3-90D3-15575E4A971A}" type="presParOf" srcId="{C51EB5F0-4C4F-4AD8-91F2-9CA9B0D4AB61}" destId="{FFA4DC17-F5C5-44F6-97F9-01E123DA0B86}" srcOrd="1" destOrd="0" presId="urn:microsoft.com/office/officeart/2008/layout/VerticalCurvedList"/>
    <dgm:cxn modelId="{E2895CC1-7402-4AD4-88FA-E7C516579A64}" type="presParOf" srcId="{C51EB5F0-4C4F-4AD8-91F2-9CA9B0D4AB61}" destId="{3B5ACCBD-8FFF-405F-BDC8-FB1798CE28FF}" srcOrd="2" destOrd="0" presId="urn:microsoft.com/office/officeart/2008/layout/VerticalCurvedList"/>
    <dgm:cxn modelId="{C3DF21C9-648D-493E-A2EC-4DDBF5F918D0}" type="presParOf" srcId="{3B5ACCBD-8FFF-405F-BDC8-FB1798CE28FF}" destId="{CE36A439-0318-460C-896C-67FF8BF5445B}" srcOrd="0" destOrd="0" presId="urn:microsoft.com/office/officeart/2008/layout/VerticalCurvedList"/>
    <dgm:cxn modelId="{84C47FC1-B364-4F59-B02A-4110112F6B4F}" type="presParOf" srcId="{C51EB5F0-4C4F-4AD8-91F2-9CA9B0D4AB61}" destId="{F175F90C-E3A5-40A1-9634-45538050D318}" srcOrd="3" destOrd="0" presId="urn:microsoft.com/office/officeart/2008/layout/VerticalCurvedList"/>
    <dgm:cxn modelId="{A6744BC6-5259-4E72-8B11-32462306A788}" type="presParOf" srcId="{C51EB5F0-4C4F-4AD8-91F2-9CA9B0D4AB61}" destId="{F655BC97-3506-40F3-8BBF-1D27E78BE95F}" srcOrd="4" destOrd="0" presId="urn:microsoft.com/office/officeart/2008/layout/VerticalCurvedList"/>
    <dgm:cxn modelId="{B98EFC17-99C4-4B74-A6CF-C8EA03250EB2}" type="presParOf" srcId="{F655BC97-3506-40F3-8BBF-1D27E78BE95F}" destId="{26E17429-14A0-48EC-B24C-33DCC073B9B9}" srcOrd="0" destOrd="0" presId="urn:microsoft.com/office/officeart/2008/layout/VerticalCurvedList"/>
    <dgm:cxn modelId="{427F56D3-7BA2-4B5D-803A-E88B165A2F2F}" type="presParOf" srcId="{C51EB5F0-4C4F-4AD8-91F2-9CA9B0D4AB61}" destId="{D09BDE89-85B6-419B-ADAE-E481CC867C38}" srcOrd="5" destOrd="0" presId="urn:microsoft.com/office/officeart/2008/layout/VerticalCurvedList"/>
    <dgm:cxn modelId="{0D575277-6CCD-47BC-AA80-948B73CF3BF8}" type="presParOf" srcId="{C51EB5F0-4C4F-4AD8-91F2-9CA9B0D4AB61}" destId="{B148CA63-3282-4372-9FE6-0CC41453E04E}" srcOrd="6" destOrd="0" presId="urn:microsoft.com/office/officeart/2008/layout/VerticalCurvedList"/>
    <dgm:cxn modelId="{A5937503-81E9-429A-81E4-D35A80240BA6}" type="presParOf" srcId="{B148CA63-3282-4372-9FE6-0CC41453E04E}" destId="{5A0A489D-B52B-4EF6-895E-9A2918E3252F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58DE7436-709B-4111-8843-96942316A59C}" type="doc">
      <dgm:prSet loTypeId="urn:microsoft.com/office/officeart/2005/8/layout/hChevron3" loCatId="process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ru-RU"/>
        </a:p>
      </dgm:t>
    </dgm:pt>
    <dgm:pt modelId="{E72D95EB-6126-4C7E-AFDE-E938FD6D2E6D}">
      <dgm:prSet phldrT="[Текст]" custT="1"/>
      <dgm:spPr>
        <a:solidFill>
          <a:schemeClr val="accent4"/>
        </a:solidFill>
      </dgm:spPr>
      <dgm:t>
        <a:bodyPr/>
        <a:lstStyle/>
        <a:p>
          <a:r>
            <a:rPr lang="ru-RU" sz="2000" dirty="0" smtClean="0">
              <a:solidFill>
                <a:schemeClr val="tx1"/>
              </a:solidFill>
            </a:rPr>
            <a:t>Игры и упражнения для детей с расстройством аутистического спектра</a:t>
          </a:r>
        </a:p>
        <a:p>
          <a:endParaRPr lang="ru-RU" sz="2000" dirty="0">
            <a:solidFill>
              <a:schemeClr val="tx1"/>
            </a:solidFill>
          </a:endParaRPr>
        </a:p>
      </dgm:t>
    </dgm:pt>
    <dgm:pt modelId="{9446C915-FD8E-46B7-B82D-1B58F6B0F31B}" type="parTrans" cxnId="{F57B8E7C-22C2-4122-A34A-3D47F7FFAE2E}">
      <dgm:prSet/>
      <dgm:spPr/>
      <dgm:t>
        <a:bodyPr/>
        <a:lstStyle/>
        <a:p>
          <a:endParaRPr lang="ru-RU" sz="3200">
            <a:solidFill>
              <a:schemeClr val="tx1"/>
            </a:solidFill>
          </a:endParaRPr>
        </a:p>
      </dgm:t>
    </dgm:pt>
    <dgm:pt modelId="{8A0C4954-5320-4671-AC4B-80CE64B6F65F}" type="sibTrans" cxnId="{F57B8E7C-22C2-4122-A34A-3D47F7FFAE2E}">
      <dgm:prSet/>
      <dgm:spPr/>
      <dgm:t>
        <a:bodyPr/>
        <a:lstStyle/>
        <a:p>
          <a:endParaRPr lang="ru-RU" sz="3200">
            <a:solidFill>
              <a:schemeClr val="tx1"/>
            </a:solidFill>
          </a:endParaRPr>
        </a:p>
      </dgm:t>
    </dgm:pt>
    <dgm:pt modelId="{81C746F4-D1A2-4038-9EB2-578FBB196347}">
      <dgm:prSet phldrT="[Текст]" custT="1"/>
      <dgm:spPr>
        <a:solidFill>
          <a:schemeClr val="accent4">
            <a:lumMod val="40000"/>
            <a:lumOff val="60000"/>
          </a:schemeClr>
        </a:solidFill>
      </dgm:spPr>
      <dgm:t>
        <a:bodyPr/>
        <a:lstStyle/>
        <a:p>
          <a:r>
            <a:rPr lang="ru-RU" sz="2000" dirty="0" smtClean="0">
              <a:solidFill>
                <a:schemeClr val="tx1"/>
              </a:solidFill>
            </a:rPr>
            <a:t>Упражнения и игры направлены на установление эмоционального контакта со взрослым, на улучшение социальной способности взаимодействия, получение радости от физического контакта, на совершенствование способности зрительного контакта.</a:t>
          </a:r>
          <a:endParaRPr lang="ru-RU" sz="2000" dirty="0">
            <a:solidFill>
              <a:schemeClr val="tx1"/>
            </a:solidFill>
          </a:endParaRPr>
        </a:p>
      </dgm:t>
    </dgm:pt>
    <dgm:pt modelId="{A6F06CF2-0B4A-47D3-A2E6-84E5BAA86B84}" type="parTrans" cxnId="{AEDD6092-A323-4FFD-AC80-E018F281FFDC}">
      <dgm:prSet/>
      <dgm:spPr/>
      <dgm:t>
        <a:bodyPr/>
        <a:lstStyle/>
        <a:p>
          <a:endParaRPr lang="ru-RU" sz="3200">
            <a:solidFill>
              <a:schemeClr val="tx1"/>
            </a:solidFill>
          </a:endParaRPr>
        </a:p>
      </dgm:t>
    </dgm:pt>
    <dgm:pt modelId="{8229A63A-75EC-4215-927E-2EB185707649}" type="sibTrans" cxnId="{AEDD6092-A323-4FFD-AC80-E018F281FFDC}">
      <dgm:prSet/>
      <dgm:spPr/>
      <dgm:t>
        <a:bodyPr/>
        <a:lstStyle/>
        <a:p>
          <a:endParaRPr lang="ru-RU" sz="3200">
            <a:solidFill>
              <a:schemeClr val="tx1"/>
            </a:solidFill>
          </a:endParaRPr>
        </a:p>
      </dgm:t>
    </dgm:pt>
    <dgm:pt modelId="{CDF53206-BD11-4479-90D1-CA71770A693D}" type="pres">
      <dgm:prSet presAssocID="{58DE7436-709B-4111-8843-96942316A59C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0200DB08-CBCB-4807-B28F-E966C4924E56}" type="pres">
      <dgm:prSet presAssocID="{E72D95EB-6126-4C7E-AFDE-E938FD6D2E6D}" presName="parTxOnly" presStyleLbl="node1" presStyleIdx="0" presStyleCnt="2" custScaleX="140959" custScaleY="136946" custLinFactNeighborX="-95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957EFBC-BB09-45CD-BD90-63C5E24DC969}" type="pres">
      <dgm:prSet presAssocID="{8A0C4954-5320-4671-AC4B-80CE64B6F65F}" presName="parSpace" presStyleCnt="0"/>
      <dgm:spPr/>
    </dgm:pt>
    <dgm:pt modelId="{B523039E-FCCE-4157-987A-D649BD8AEE9D}" type="pres">
      <dgm:prSet presAssocID="{81C746F4-D1A2-4038-9EB2-578FBB196347}" presName="parTxOnly" presStyleLbl="node1" presStyleIdx="1" presStyleCnt="2" custScaleX="195997" custScaleY="18458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F57B8E7C-22C2-4122-A34A-3D47F7FFAE2E}" srcId="{58DE7436-709B-4111-8843-96942316A59C}" destId="{E72D95EB-6126-4C7E-AFDE-E938FD6D2E6D}" srcOrd="0" destOrd="0" parTransId="{9446C915-FD8E-46B7-B82D-1B58F6B0F31B}" sibTransId="{8A0C4954-5320-4671-AC4B-80CE64B6F65F}"/>
    <dgm:cxn modelId="{D753753D-C3ED-49CB-B807-F4E26912991D}" type="presOf" srcId="{81C746F4-D1A2-4038-9EB2-578FBB196347}" destId="{B523039E-FCCE-4157-987A-D649BD8AEE9D}" srcOrd="0" destOrd="0" presId="urn:microsoft.com/office/officeart/2005/8/layout/hChevron3"/>
    <dgm:cxn modelId="{F890B900-ED32-473E-A2B4-AA6F04F8D6EA}" type="presOf" srcId="{58DE7436-709B-4111-8843-96942316A59C}" destId="{CDF53206-BD11-4479-90D1-CA71770A693D}" srcOrd="0" destOrd="0" presId="urn:microsoft.com/office/officeart/2005/8/layout/hChevron3"/>
    <dgm:cxn modelId="{AEDD6092-A323-4FFD-AC80-E018F281FFDC}" srcId="{58DE7436-709B-4111-8843-96942316A59C}" destId="{81C746F4-D1A2-4038-9EB2-578FBB196347}" srcOrd="1" destOrd="0" parTransId="{A6F06CF2-0B4A-47D3-A2E6-84E5BAA86B84}" sibTransId="{8229A63A-75EC-4215-927E-2EB185707649}"/>
    <dgm:cxn modelId="{F7C17606-A44B-4543-8289-2AA487F4C8CA}" type="presOf" srcId="{E72D95EB-6126-4C7E-AFDE-E938FD6D2E6D}" destId="{0200DB08-CBCB-4807-B28F-E966C4924E56}" srcOrd="0" destOrd="0" presId="urn:microsoft.com/office/officeart/2005/8/layout/hChevron3"/>
    <dgm:cxn modelId="{E7A1D212-B707-4839-9C52-72F886672331}" type="presParOf" srcId="{CDF53206-BD11-4479-90D1-CA71770A693D}" destId="{0200DB08-CBCB-4807-B28F-E966C4924E56}" srcOrd="0" destOrd="0" presId="urn:microsoft.com/office/officeart/2005/8/layout/hChevron3"/>
    <dgm:cxn modelId="{A75971DE-94A0-477D-8008-4EFAB0BEEF51}" type="presParOf" srcId="{CDF53206-BD11-4479-90D1-CA71770A693D}" destId="{D957EFBC-BB09-45CD-BD90-63C5E24DC969}" srcOrd="1" destOrd="0" presId="urn:microsoft.com/office/officeart/2005/8/layout/hChevron3"/>
    <dgm:cxn modelId="{56414FBA-0396-4739-9BEC-F6507C44A011}" type="presParOf" srcId="{CDF53206-BD11-4479-90D1-CA71770A693D}" destId="{B523039E-FCCE-4157-987A-D649BD8AEE9D}" srcOrd="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934222B-2741-4F0D-8929-6A56849BB80C}">
      <dsp:nvSpPr>
        <dsp:cNvPr id="0" name=""/>
        <dsp:cNvSpPr/>
      </dsp:nvSpPr>
      <dsp:spPr>
        <a:xfrm>
          <a:off x="-6720882" y="-1027699"/>
          <a:ext cx="7998999" cy="7998999"/>
        </a:xfrm>
        <a:prstGeom prst="blockArc">
          <a:avLst>
            <a:gd name="adj1" fmla="val 18900000"/>
            <a:gd name="adj2" fmla="val 2700000"/>
            <a:gd name="adj3" fmla="val 270"/>
          </a:avLst>
        </a:prstGeom>
        <a:noFill/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CB69E63-284C-48E9-9B6D-9FA86992E159}">
      <dsp:nvSpPr>
        <dsp:cNvPr id="0" name=""/>
        <dsp:cNvSpPr/>
      </dsp:nvSpPr>
      <dsp:spPr>
        <a:xfrm>
          <a:off x="558224" y="371356"/>
          <a:ext cx="7216525" cy="743187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89905" tIns="81280" rIns="81280" bIns="81280" numCol="1" spcCol="1270" anchor="ctr" anchorCtr="0">
          <a:noAutofit/>
        </a:bodyPr>
        <a:lstStyle/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3200" kern="1200" dirty="0" smtClean="0">
              <a:solidFill>
                <a:schemeClr val="tx1"/>
              </a:solidFill>
            </a:rPr>
            <a:t>«Найди свою пару»</a:t>
          </a:r>
        </a:p>
        <a:p>
          <a:pPr lvl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200" kern="1200" dirty="0">
            <a:solidFill>
              <a:schemeClr val="tx1"/>
            </a:solidFill>
          </a:endParaRPr>
        </a:p>
      </dsp:txBody>
      <dsp:txXfrm>
        <a:off x="558224" y="371356"/>
        <a:ext cx="7216525" cy="743187"/>
      </dsp:txXfrm>
    </dsp:sp>
    <dsp:sp modelId="{589B2363-D9C9-45C8-9E94-005815A22354}">
      <dsp:nvSpPr>
        <dsp:cNvPr id="0" name=""/>
        <dsp:cNvSpPr/>
      </dsp:nvSpPr>
      <dsp:spPr>
        <a:xfrm>
          <a:off x="93732" y="278457"/>
          <a:ext cx="928984" cy="92898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BFF5C7B-7CF4-4E2F-A05C-A1AB1EDD956D}">
      <dsp:nvSpPr>
        <dsp:cNvPr id="0" name=""/>
        <dsp:cNvSpPr/>
      </dsp:nvSpPr>
      <dsp:spPr>
        <a:xfrm>
          <a:off x="1090771" y="1485781"/>
          <a:ext cx="6683978" cy="743187"/>
        </a:xfrm>
        <a:prstGeom prst="rect">
          <a:avLst/>
        </a:prstGeom>
        <a:solidFill>
          <a:schemeClr val="accent4">
            <a:hueOff val="2598923"/>
            <a:satOff val="-11992"/>
            <a:lumOff val="44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89905" tIns="81280" rIns="81280" bIns="81280" numCol="1" spcCol="1270" anchor="ctr" anchorCtr="0">
          <a:noAutofit/>
        </a:bodyPr>
        <a:lstStyle/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kern="1200" dirty="0" smtClean="0">
              <a:solidFill>
                <a:schemeClr val="tx1"/>
              </a:solidFill>
            </a:rPr>
            <a:t>«Положи куда надо»</a:t>
          </a:r>
          <a:endParaRPr lang="ru-RU" sz="3200" kern="1200" dirty="0">
            <a:solidFill>
              <a:schemeClr val="tx1"/>
            </a:solidFill>
          </a:endParaRPr>
        </a:p>
      </dsp:txBody>
      <dsp:txXfrm>
        <a:off x="1090771" y="1485781"/>
        <a:ext cx="6683978" cy="743187"/>
      </dsp:txXfrm>
    </dsp:sp>
    <dsp:sp modelId="{85DAE88E-919E-4FF9-9A8D-65F1007D2975}">
      <dsp:nvSpPr>
        <dsp:cNvPr id="0" name=""/>
        <dsp:cNvSpPr/>
      </dsp:nvSpPr>
      <dsp:spPr>
        <a:xfrm>
          <a:off x="626278" y="1392882"/>
          <a:ext cx="928984" cy="92898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2598923"/>
              <a:satOff val="-11992"/>
              <a:lumOff val="441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2D031CA-1E9A-469B-9B7B-5ECD4010B3C0}">
      <dsp:nvSpPr>
        <dsp:cNvPr id="0" name=""/>
        <dsp:cNvSpPr/>
      </dsp:nvSpPr>
      <dsp:spPr>
        <a:xfrm>
          <a:off x="1254220" y="2600206"/>
          <a:ext cx="6520529" cy="743187"/>
        </a:xfrm>
        <a:prstGeom prst="rect">
          <a:avLst/>
        </a:prstGeom>
        <a:solidFill>
          <a:schemeClr val="accent4">
            <a:hueOff val="5197847"/>
            <a:satOff val="-23984"/>
            <a:lumOff val="88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89905" tIns="81280" rIns="81280" bIns="81280" numCol="1" spcCol="1270" anchor="ctr" anchorCtr="0">
          <a:noAutofit/>
        </a:bodyPr>
        <a:lstStyle/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kern="1200" dirty="0" smtClean="0">
              <a:solidFill>
                <a:schemeClr val="tx1"/>
              </a:solidFill>
            </a:rPr>
            <a:t>«Скажи слово с нужным звуком»</a:t>
          </a:r>
          <a:endParaRPr lang="ru-RU" sz="3200" kern="1200" dirty="0">
            <a:solidFill>
              <a:schemeClr val="tx1"/>
            </a:solidFill>
          </a:endParaRPr>
        </a:p>
      </dsp:txBody>
      <dsp:txXfrm>
        <a:off x="1254220" y="2600206"/>
        <a:ext cx="6520529" cy="743187"/>
      </dsp:txXfrm>
    </dsp:sp>
    <dsp:sp modelId="{4310BE86-9D11-4413-A8CF-A810E5852347}">
      <dsp:nvSpPr>
        <dsp:cNvPr id="0" name=""/>
        <dsp:cNvSpPr/>
      </dsp:nvSpPr>
      <dsp:spPr>
        <a:xfrm>
          <a:off x="789728" y="2507308"/>
          <a:ext cx="928984" cy="92898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5197847"/>
              <a:satOff val="-23984"/>
              <a:lumOff val="883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11370AE-69A9-475C-A653-F403AE8E6CDB}">
      <dsp:nvSpPr>
        <dsp:cNvPr id="0" name=""/>
        <dsp:cNvSpPr/>
      </dsp:nvSpPr>
      <dsp:spPr>
        <a:xfrm>
          <a:off x="1090771" y="3714631"/>
          <a:ext cx="6683978" cy="743187"/>
        </a:xfrm>
        <a:prstGeom prst="rect">
          <a:avLst/>
        </a:prstGeom>
        <a:solidFill>
          <a:schemeClr val="accent4">
            <a:hueOff val="7796770"/>
            <a:satOff val="-35976"/>
            <a:lumOff val="132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89905" tIns="81280" rIns="81280" bIns="81280" numCol="1" spcCol="1270" anchor="ctr" anchorCtr="0">
          <a:noAutofit/>
        </a:bodyPr>
        <a:lstStyle/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kern="1200" dirty="0" smtClean="0">
              <a:solidFill>
                <a:schemeClr val="tx1"/>
              </a:solidFill>
            </a:rPr>
            <a:t>«Одинаковое и разное»</a:t>
          </a:r>
          <a:endParaRPr lang="ru-RU" sz="3200" kern="1200" dirty="0">
            <a:solidFill>
              <a:schemeClr val="tx1"/>
            </a:solidFill>
          </a:endParaRPr>
        </a:p>
      </dsp:txBody>
      <dsp:txXfrm>
        <a:off x="1090771" y="3714631"/>
        <a:ext cx="6683978" cy="743187"/>
      </dsp:txXfrm>
    </dsp:sp>
    <dsp:sp modelId="{CB6493CE-4967-4531-B4BE-1962850455C5}">
      <dsp:nvSpPr>
        <dsp:cNvPr id="0" name=""/>
        <dsp:cNvSpPr/>
      </dsp:nvSpPr>
      <dsp:spPr>
        <a:xfrm>
          <a:off x="626278" y="3621733"/>
          <a:ext cx="928984" cy="92898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7796770"/>
              <a:satOff val="-35976"/>
              <a:lumOff val="1324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A642E3E-A22D-4E58-8137-3D9D0B429578}">
      <dsp:nvSpPr>
        <dsp:cNvPr id="0" name=""/>
        <dsp:cNvSpPr/>
      </dsp:nvSpPr>
      <dsp:spPr>
        <a:xfrm>
          <a:off x="558224" y="4829056"/>
          <a:ext cx="7216525" cy="743187"/>
        </a:xfrm>
        <a:prstGeom prst="rect">
          <a:avLst/>
        </a:prstGeom>
        <a:solidFill>
          <a:schemeClr val="accent4">
            <a:hueOff val="10395693"/>
            <a:satOff val="-47968"/>
            <a:lumOff val="176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89905" tIns="81280" rIns="81280" bIns="81280" numCol="1" spcCol="1270" anchor="ctr" anchorCtr="0">
          <a:noAutofit/>
        </a:bodyPr>
        <a:lstStyle/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kern="1200" dirty="0" smtClean="0">
              <a:solidFill>
                <a:schemeClr val="tx1"/>
              </a:solidFill>
            </a:rPr>
            <a:t>«Фонарики»</a:t>
          </a:r>
          <a:endParaRPr lang="ru-RU" sz="3200" kern="1200" dirty="0">
            <a:solidFill>
              <a:schemeClr val="tx1"/>
            </a:solidFill>
          </a:endParaRPr>
        </a:p>
      </dsp:txBody>
      <dsp:txXfrm>
        <a:off x="558224" y="4829056"/>
        <a:ext cx="7216525" cy="743187"/>
      </dsp:txXfrm>
    </dsp:sp>
    <dsp:sp modelId="{B3479246-AF79-4575-90BE-E4AF9360A4D6}">
      <dsp:nvSpPr>
        <dsp:cNvPr id="0" name=""/>
        <dsp:cNvSpPr/>
      </dsp:nvSpPr>
      <dsp:spPr>
        <a:xfrm>
          <a:off x="93732" y="4736158"/>
          <a:ext cx="928984" cy="92898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10395693"/>
              <a:satOff val="-47968"/>
              <a:lumOff val="1765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BFE57C8-DCB7-4666-AAD7-062CD4DD90CF}">
      <dsp:nvSpPr>
        <dsp:cNvPr id="0" name=""/>
        <dsp:cNvSpPr/>
      </dsp:nvSpPr>
      <dsp:spPr>
        <a:xfrm>
          <a:off x="-5909397" y="-904548"/>
          <a:ext cx="7036705" cy="7036705"/>
        </a:xfrm>
        <a:prstGeom prst="blockArc">
          <a:avLst>
            <a:gd name="adj1" fmla="val 18900000"/>
            <a:gd name="adj2" fmla="val 2700000"/>
            <a:gd name="adj3" fmla="val 307"/>
          </a:avLst>
        </a:prstGeom>
        <a:noFill/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FA4DC17-F5C5-44F6-97F9-01E123DA0B86}">
      <dsp:nvSpPr>
        <dsp:cNvPr id="0" name=""/>
        <dsp:cNvSpPr/>
      </dsp:nvSpPr>
      <dsp:spPr>
        <a:xfrm>
          <a:off x="688309" y="491802"/>
          <a:ext cx="6362191" cy="1045521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9883" tIns="71120" rIns="71120" bIns="7112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 smtClean="0">
              <a:solidFill>
                <a:schemeClr val="tx1"/>
              </a:solidFill>
            </a:rPr>
            <a:t>Игры на развитие внимания и концентрации</a:t>
          </a:r>
          <a:endParaRPr lang="ru-RU" sz="2800" kern="1200" dirty="0">
            <a:solidFill>
              <a:schemeClr val="tx1"/>
            </a:solidFill>
          </a:endParaRPr>
        </a:p>
      </dsp:txBody>
      <dsp:txXfrm>
        <a:off x="688309" y="491802"/>
        <a:ext cx="6362191" cy="1045521"/>
      </dsp:txXfrm>
    </dsp:sp>
    <dsp:sp modelId="{CE36A439-0318-460C-896C-67FF8BF5445B}">
      <dsp:nvSpPr>
        <dsp:cNvPr id="0" name=""/>
        <dsp:cNvSpPr/>
      </dsp:nvSpPr>
      <dsp:spPr>
        <a:xfrm>
          <a:off x="72140" y="392070"/>
          <a:ext cx="1306902" cy="1306902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175F90C-E3A5-40A1-9634-45538050D318}">
      <dsp:nvSpPr>
        <dsp:cNvPr id="0" name=""/>
        <dsp:cNvSpPr/>
      </dsp:nvSpPr>
      <dsp:spPr>
        <a:xfrm>
          <a:off x="1105639" y="2091043"/>
          <a:ext cx="5982143" cy="1045521"/>
        </a:xfrm>
        <a:prstGeom prst="rect">
          <a:avLst/>
        </a:prstGeom>
        <a:solidFill>
          <a:schemeClr val="accent4">
            <a:hueOff val="5197847"/>
            <a:satOff val="-23984"/>
            <a:lumOff val="88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9883" tIns="71120" rIns="71120" bIns="7112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 smtClean="0">
              <a:solidFill>
                <a:schemeClr val="tx1"/>
              </a:solidFill>
            </a:rPr>
            <a:t>Игры на переключение внимания и контроль движений</a:t>
          </a:r>
          <a:endParaRPr lang="ru-RU" sz="2800" kern="1200" dirty="0">
            <a:solidFill>
              <a:schemeClr val="tx1"/>
            </a:solidFill>
          </a:endParaRPr>
        </a:p>
      </dsp:txBody>
      <dsp:txXfrm>
        <a:off x="1105639" y="2091043"/>
        <a:ext cx="5982143" cy="1045521"/>
      </dsp:txXfrm>
    </dsp:sp>
    <dsp:sp modelId="{26E17429-14A0-48EC-B24C-33DCC073B9B9}">
      <dsp:nvSpPr>
        <dsp:cNvPr id="0" name=""/>
        <dsp:cNvSpPr/>
      </dsp:nvSpPr>
      <dsp:spPr>
        <a:xfrm>
          <a:off x="452188" y="1960353"/>
          <a:ext cx="1306902" cy="1306902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5197847"/>
              <a:satOff val="-23984"/>
              <a:lumOff val="883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09BDE89-85B6-419B-ADAE-E481CC867C38}">
      <dsp:nvSpPr>
        <dsp:cNvPr id="0" name=""/>
        <dsp:cNvSpPr/>
      </dsp:nvSpPr>
      <dsp:spPr>
        <a:xfrm>
          <a:off x="725591" y="3659325"/>
          <a:ext cx="6362191" cy="1045521"/>
        </a:xfrm>
        <a:prstGeom prst="rect">
          <a:avLst/>
        </a:prstGeom>
        <a:solidFill>
          <a:schemeClr val="accent4">
            <a:hueOff val="10395693"/>
            <a:satOff val="-47968"/>
            <a:lumOff val="176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9883" tIns="71120" rIns="71120" bIns="7112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smtClean="0">
              <a:solidFill>
                <a:schemeClr val="tx1"/>
              </a:solidFill>
            </a:rPr>
            <a:t>Упражнения для развития моторики и координации</a:t>
          </a:r>
          <a:endParaRPr lang="ru-RU" sz="2800" kern="1200" dirty="0">
            <a:solidFill>
              <a:schemeClr val="tx1"/>
            </a:solidFill>
          </a:endParaRPr>
        </a:p>
      </dsp:txBody>
      <dsp:txXfrm>
        <a:off x="725591" y="3659325"/>
        <a:ext cx="6362191" cy="1045521"/>
      </dsp:txXfrm>
    </dsp:sp>
    <dsp:sp modelId="{5A0A489D-B52B-4EF6-895E-9A2918E3252F}">
      <dsp:nvSpPr>
        <dsp:cNvPr id="0" name=""/>
        <dsp:cNvSpPr/>
      </dsp:nvSpPr>
      <dsp:spPr>
        <a:xfrm>
          <a:off x="72140" y="3528635"/>
          <a:ext cx="1306902" cy="1306902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10395693"/>
              <a:satOff val="-47968"/>
              <a:lumOff val="1765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673DCD-2704-49D8-8FC1-3810D347C3F5}" type="datetimeFigureOut">
              <a:rPr lang="ru-RU" smtClean="0"/>
              <a:t>04.05.2026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A4F013-E0A2-4A1A-883F-2A77275DA5F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673DCD-2704-49D8-8FC1-3810D347C3F5}" type="datetimeFigureOut">
              <a:rPr lang="ru-RU" smtClean="0"/>
              <a:t>04.05.2026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A4F013-E0A2-4A1A-883F-2A77275DA5F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673DCD-2704-49D8-8FC1-3810D347C3F5}" type="datetimeFigureOut">
              <a:rPr lang="ru-RU" smtClean="0"/>
              <a:t>04.05.2026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A4F013-E0A2-4A1A-883F-2A77275DA5F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673DCD-2704-49D8-8FC1-3810D347C3F5}" type="datetimeFigureOut">
              <a:rPr lang="ru-RU" smtClean="0"/>
              <a:t>04.05.2026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A4F013-E0A2-4A1A-883F-2A77275DA5F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673DCD-2704-49D8-8FC1-3810D347C3F5}" type="datetimeFigureOut">
              <a:rPr lang="ru-RU" smtClean="0"/>
              <a:t>04.05.2026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A4F013-E0A2-4A1A-883F-2A77275DA5F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673DCD-2704-49D8-8FC1-3810D347C3F5}" type="datetimeFigureOut">
              <a:rPr lang="ru-RU" smtClean="0"/>
              <a:t>04.05.2026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A4F013-E0A2-4A1A-883F-2A77275DA5F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673DCD-2704-49D8-8FC1-3810D347C3F5}" type="datetimeFigureOut">
              <a:rPr lang="ru-RU" smtClean="0"/>
              <a:t>04.05.2026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A4F013-E0A2-4A1A-883F-2A77275DA5F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673DCD-2704-49D8-8FC1-3810D347C3F5}" type="datetimeFigureOut">
              <a:rPr lang="ru-RU" smtClean="0"/>
              <a:t>04.05.2026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A4F013-E0A2-4A1A-883F-2A77275DA5F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673DCD-2704-49D8-8FC1-3810D347C3F5}" type="datetimeFigureOut">
              <a:rPr lang="ru-RU" smtClean="0"/>
              <a:t>04.05.2026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A4F013-E0A2-4A1A-883F-2A77275DA5F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673DCD-2704-49D8-8FC1-3810D347C3F5}" type="datetimeFigureOut">
              <a:rPr lang="ru-RU" smtClean="0"/>
              <a:t>04.05.2026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A4F013-E0A2-4A1A-883F-2A77275DA5F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673DCD-2704-49D8-8FC1-3810D347C3F5}" type="datetimeFigureOut">
              <a:rPr lang="ru-RU" smtClean="0"/>
              <a:t>04.05.2026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A4F013-E0A2-4A1A-883F-2A77275DA5F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C99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673DCD-2704-49D8-8FC1-3810D347C3F5}" type="datetimeFigureOut">
              <a:rPr lang="ru-RU" smtClean="0"/>
              <a:t>04.05.2026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A4F013-E0A2-4A1A-883F-2A77275DA5F8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diagramLayout" Target="../diagrams/layout3.xml"/><Relationship Id="rId7" Type="http://schemas.openxmlformats.org/officeDocument/2006/relationships/image" Target="../media/image3.pn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image" Target="../media/image2.jp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с двумя скругленными противолежащими углами 3"/>
          <p:cNvSpPr/>
          <p:nvPr/>
        </p:nvSpPr>
        <p:spPr>
          <a:xfrm>
            <a:off x="306548" y="507873"/>
            <a:ext cx="6365984" cy="3330882"/>
          </a:xfrm>
          <a:prstGeom prst="round2Diag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440257" y="1388484"/>
            <a:ext cx="6098565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/>
              <a:t>ИГРЫ И УПРАЖНЕНИЯ </a:t>
            </a:r>
          </a:p>
          <a:p>
            <a:pPr algn="ctr"/>
            <a:r>
              <a:rPr lang="ru-RU" sz="3200" b="1" dirty="0" smtClean="0"/>
              <a:t>ДЛЯ ДЕТЕЙ </a:t>
            </a:r>
            <a:r>
              <a:rPr lang="ru-RU" sz="3200" b="1" dirty="0" smtClean="0"/>
              <a:t>ДОШКОЛЬНОГО ВОЗРАСТА С </a:t>
            </a:r>
            <a:r>
              <a:rPr lang="ru-RU" sz="3200" b="1" dirty="0" smtClean="0"/>
              <a:t>ОТКЛОНЕНИЯМИ В РАЗВИТИИ </a:t>
            </a:r>
            <a:endParaRPr lang="ru-RU" sz="3200" b="1" dirty="0"/>
          </a:p>
        </p:txBody>
      </p:sp>
      <p:sp>
        <p:nvSpPr>
          <p:cNvPr id="6" name="Шестиугольник 5"/>
          <p:cNvSpPr/>
          <p:nvPr/>
        </p:nvSpPr>
        <p:spPr>
          <a:xfrm>
            <a:off x="6806241" y="1233035"/>
            <a:ext cx="5151463" cy="4028536"/>
          </a:xfrm>
          <a:prstGeom prst="hexagon">
            <a:avLst/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76200">
            <a:solidFill>
              <a:schemeClr val="bg1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Шестиугольник 6"/>
          <p:cNvSpPr/>
          <p:nvPr/>
        </p:nvSpPr>
        <p:spPr>
          <a:xfrm>
            <a:off x="4304581" y="4357776"/>
            <a:ext cx="2812211" cy="2544793"/>
          </a:xfrm>
          <a:prstGeom prst="hexagon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Шестиугольник 8"/>
          <p:cNvSpPr/>
          <p:nvPr/>
        </p:nvSpPr>
        <p:spPr>
          <a:xfrm>
            <a:off x="1679275" y="5630173"/>
            <a:ext cx="1871932" cy="1699404"/>
          </a:xfrm>
          <a:prstGeom prst="hexagon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4800600" y="6225395"/>
            <a:ext cx="18719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err="1"/>
              <a:t>г</a:t>
            </a:r>
            <a:r>
              <a:rPr lang="ru-RU" dirty="0" err="1" smtClean="0"/>
              <a:t>.Киренск</a:t>
            </a:r>
            <a:r>
              <a:rPr lang="ru-RU" dirty="0" smtClean="0"/>
              <a:t> </a:t>
            </a:r>
          </a:p>
          <a:p>
            <a:pPr algn="ctr"/>
            <a:r>
              <a:rPr lang="ru-RU" dirty="0" smtClean="0"/>
              <a:t>2026г.</a:t>
            </a:r>
            <a:endParaRPr lang="ru-RU" dirty="0"/>
          </a:p>
        </p:txBody>
      </p:sp>
      <p:sp>
        <p:nvSpPr>
          <p:cNvPr id="10" name="TextBox 9"/>
          <p:cNvSpPr txBox="1"/>
          <p:nvPr/>
        </p:nvSpPr>
        <p:spPr>
          <a:xfrm>
            <a:off x="10274061" y="5492150"/>
            <a:ext cx="175116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Подготовила: Потапова М.Е.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280309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с двумя скругленными соседними углами 3"/>
          <p:cNvSpPr/>
          <p:nvPr/>
        </p:nvSpPr>
        <p:spPr>
          <a:xfrm rot="16200000">
            <a:off x="5890131" y="-37282"/>
            <a:ext cx="5446687" cy="7964315"/>
          </a:xfrm>
          <a:prstGeom prst="round2Same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5089584" y="1486020"/>
            <a:ext cx="6202392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ru-RU" sz="2000" b="1" dirty="0" smtClean="0"/>
              <a:t>«</a:t>
            </a:r>
            <a:r>
              <a:rPr lang="ru-RU" sz="2000" b="1" dirty="0"/>
              <a:t>Замри»</a:t>
            </a:r>
            <a:r>
              <a:rPr lang="ru-RU" sz="2000" dirty="0"/>
              <a:t> — под музыку ребёнок может прыгать, кружиться, танцевать. Как только музыка выключается, он должен замереть на месте в той позе, в которой его застала тишина.  </a:t>
            </a:r>
          </a:p>
          <a:p>
            <a:pPr lvl="0" algn="just"/>
            <a:r>
              <a:rPr lang="ru-RU" sz="2000" b="1" dirty="0"/>
              <a:t>«Слушай хлопки»</a:t>
            </a:r>
            <a:r>
              <a:rPr lang="ru-RU" sz="2000" dirty="0"/>
              <a:t> — все идут по кругу или передвигаются по комнате. По одному хлопку нужно остановиться и принять определённую позу (например, «позу аиста» — стоять на одной ноге, руки в стороны), по двум хлопкам — присесть («позу лягушки»), на три хлопка — возобновить ходьбу.  </a:t>
            </a:r>
          </a:p>
          <a:p>
            <a:pPr lvl="0" algn="just"/>
            <a:r>
              <a:rPr lang="ru-RU" sz="2000" b="1" dirty="0"/>
              <a:t>«</a:t>
            </a:r>
            <a:r>
              <a:rPr lang="ru-RU" sz="2000" b="1" dirty="0" err="1"/>
              <a:t>Кричалки</a:t>
            </a:r>
            <a:r>
              <a:rPr lang="ru-RU" sz="2000" b="1" dirty="0"/>
              <a:t> — </a:t>
            </a:r>
            <a:r>
              <a:rPr lang="ru-RU" sz="2000" b="1" dirty="0" err="1"/>
              <a:t>шепталки</a:t>
            </a:r>
            <a:r>
              <a:rPr lang="ru-RU" sz="2000" b="1" dirty="0"/>
              <a:t> — </a:t>
            </a:r>
            <a:r>
              <a:rPr lang="ru-RU" sz="2000" b="1" dirty="0" err="1"/>
              <a:t>молчалки</a:t>
            </a:r>
            <a:r>
              <a:rPr lang="ru-RU" sz="2000" b="1" dirty="0"/>
              <a:t>»</a:t>
            </a:r>
            <a:r>
              <a:rPr lang="ru-RU" sz="2000" dirty="0"/>
              <a:t> — предварительно воспитатель делает из картона три силуэта ладони: красный, жёлтый, синий. По красной ладони можно бегать, кричать, по жёлтой — тихо передвигаться и шептаться, по синей — замереть на месте или лечь на пол.  </a:t>
            </a: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191609" y="406243"/>
            <a:ext cx="9996006" cy="646986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none">
            <a:spAutoFit/>
          </a:bodyPr>
          <a:lstStyle/>
          <a:p>
            <a:r>
              <a:rPr lang="ru-RU" sz="3200" dirty="0"/>
              <a:t>Игры на переключение внимания и контроль движений</a:t>
            </a:r>
            <a:endParaRPr lang="ru-RU" sz="3200" b="1" dirty="0"/>
          </a:p>
        </p:txBody>
      </p:sp>
      <p:sp>
        <p:nvSpPr>
          <p:cNvPr id="5" name="Шестиугольник 4"/>
          <p:cNvSpPr/>
          <p:nvPr/>
        </p:nvSpPr>
        <p:spPr>
          <a:xfrm>
            <a:off x="191609" y="4350027"/>
            <a:ext cx="1081178" cy="930336"/>
          </a:xfrm>
          <a:prstGeom prst="hexagon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Шестиугольник 5"/>
          <p:cNvSpPr/>
          <p:nvPr/>
        </p:nvSpPr>
        <p:spPr>
          <a:xfrm>
            <a:off x="1141561" y="3884859"/>
            <a:ext cx="1081178" cy="930336"/>
          </a:xfrm>
          <a:prstGeom prst="hexagon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Шестиугольник 6"/>
          <p:cNvSpPr/>
          <p:nvPr/>
        </p:nvSpPr>
        <p:spPr>
          <a:xfrm>
            <a:off x="1141561" y="4892833"/>
            <a:ext cx="1081178" cy="930336"/>
          </a:xfrm>
          <a:prstGeom prst="hexagon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Шестиугольник 7"/>
          <p:cNvSpPr/>
          <p:nvPr/>
        </p:nvSpPr>
        <p:spPr>
          <a:xfrm>
            <a:off x="250164" y="5496380"/>
            <a:ext cx="1081178" cy="930336"/>
          </a:xfrm>
          <a:prstGeom prst="hexagon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Шестиугольник 8"/>
          <p:cNvSpPr/>
          <p:nvPr/>
        </p:nvSpPr>
        <p:spPr>
          <a:xfrm>
            <a:off x="2076090" y="3348402"/>
            <a:ext cx="1081178" cy="930336"/>
          </a:xfrm>
          <a:prstGeom prst="hexagon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92506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с двумя скругленными соседними углами 3"/>
          <p:cNvSpPr/>
          <p:nvPr/>
        </p:nvSpPr>
        <p:spPr>
          <a:xfrm rot="16200000">
            <a:off x="5803867" y="-37282"/>
            <a:ext cx="5446687" cy="7964315"/>
          </a:xfrm>
          <a:prstGeom prst="round2Same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4735902" y="1554079"/>
            <a:ext cx="7073662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ru-RU" sz="2000" b="1" dirty="0" smtClean="0"/>
              <a:t>«</a:t>
            </a:r>
            <a:r>
              <a:rPr lang="ru-RU" sz="2000" b="1" dirty="0"/>
              <a:t>Поезд», «Игра на детском пианино»</a:t>
            </a:r>
            <a:r>
              <a:rPr lang="ru-RU" sz="2000" dirty="0"/>
              <a:t> — упражнения на развитие координации движений.  </a:t>
            </a:r>
          </a:p>
          <a:p>
            <a:pPr lvl="0" algn="just"/>
            <a:r>
              <a:rPr lang="ru-RU" sz="2000" b="1" dirty="0"/>
              <a:t>«Колечко»</a:t>
            </a:r>
            <a:r>
              <a:rPr lang="ru-RU" sz="2000" dirty="0"/>
              <a:t> — ребёнок как можно быстрее перебирает пальцы рук, соединяя в кольцо с большим пальцем последовательно указательный, средний и т. д. Проба выполняется в прямом (от указательного пальца к мизинцу) и в обратном (от мизинца к указательному пальцу) порядке.  </a:t>
            </a:r>
          </a:p>
          <a:p>
            <a:pPr lvl="0" algn="just"/>
            <a:r>
              <a:rPr lang="ru-RU" sz="2000" b="1" dirty="0"/>
              <a:t>«Змейки»</a:t>
            </a:r>
            <a:r>
              <a:rPr lang="ru-RU" sz="2000" dirty="0"/>
              <a:t> — ребёнок представляет, что его пальцы — это маленькие змейки, которые могут двигаться-извиваться, вращаясь вправо, влево, снизу вверх и сверху вниз.  </a:t>
            </a:r>
          </a:p>
          <a:p>
            <a:pPr lvl="0" algn="just"/>
            <a:r>
              <a:rPr lang="ru-RU" sz="2000" b="1" dirty="0"/>
              <a:t>«Кулак-ребро-ладонь»</a:t>
            </a:r>
            <a:r>
              <a:rPr lang="ru-RU" sz="2000" dirty="0"/>
              <a:t> — ребёнку показывают три положения руки на плоскости пола, последовательно сменяющих друг друга: ладонь на плоскости, ладонь сжатая в кулак, ладонь ребром на плоскости пола, распрямлённая ладонь на плоскости пола. </a:t>
            </a:r>
          </a:p>
          <a:p>
            <a:pPr algn="just"/>
            <a:r>
              <a:rPr lang="ru-RU" sz="2000" dirty="0"/>
              <a:t> </a:t>
            </a: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645027" y="328606"/>
            <a:ext cx="9318128" cy="646986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none">
            <a:spAutoFit/>
          </a:bodyPr>
          <a:lstStyle/>
          <a:p>
            <a:r>
              <a:rPr lang="ru-RU" sz="3200" dirty="0"/>
              <a:t>Упражнения для развития моторики и координации</a:t>
            </a:r>
            <a:endParaRPr lang="ru-RU" sz="3200" b="1" dirty="0"/>
          </a:p>
        </p:txBody>
      </p:sp>
      <p:sp>
        <p:nvSpPr>
          <p:cNvPr id="5" name="Шестиугольник 4"/>
          <p:cNvSpPr/>
          <p:nvPr/>
        </p:nvSpPr>
        <p:spPr>
          <a:xfrm>
            <a:off x="0" y="3879284"/>
            <a:ext cx="1837427" cy="1624369"/>
          </a:xfrm>
          <a:prstGeom prst="hexagon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Шестиугольник 5"/>
          <p:cNvSpPr/>
          <p:nvPr/>
        </p:nvSpPr>
        <p:spPr>
          <a:xfrm>
            <a:off x="122206" y="1810245"/>
            <a:ext cx="1837427" cy="1624369"/>
          </a:xfrm>
          <a:prstGeom prst="hexagon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Шестиугольник 6"/>
          <p:cNvSpPr/>
          <p:nvPr/>
        </p:nvSpPr>
        <p:spPr>
          <a:xfrm>
            <a:off x="1756910" y="2622430"/>
            <a:ext cx="2283127" cy="1957923"/>
          </a:xfrm>
          <a:prstGeom prst="hexagon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Шестиугольник 7"/>
          <p:cNvSpPr/>
          <p:nvPr/>
        </p:nvSpPr>
        <p:spPr>
          <a:xfrm>
            <a:off x="2153726" y="2932707"/>
            <a:ext cx="1489495" cy="1299326"/>
          </a:xfrm>
          <a:prstGeom prst="hexagon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70189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353887510"/>
              </p:ext>
            </p:extLst>
          </p:nvPr>
        </p:nvGraphicFramePr>
        <p:xfrm>
          <a:off x="569343" y="112143"/>
          <a:ext cx="10334446" cy="651294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3074" name="Picture 2" descr="Picture background"/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99630" l="0" r="100000">
                        <a14:foregroundMark x1="43968" y1="30000" x2="43968" y2="30000"/>
                        <a14:foregroundMark x1="63457" y1="84815" x2="63457" y2="84815"/>
                        <a14:foregroundMark x1="93735" y1="80370" x2="93735" y2="80370"/>
                        <a14:foregroundMark x1="81323" y1="67778" x2="81323" y2="67778"/>
                        <a14:foregroundMark x1="58585" y1="11852" x2="58585" y2="11852"/>
                        <a14:backgroundMark x1="13573" y1="30370" x2="13573" y2="30370"/>
                        <a14:backgroundMark x1="4988" y1="15926" x2="23086" y2="31481"/>
                        <a14:backgroundMark x1="18213" y1="86296" x2="27262" y2="86296"/>
                        <a14:backgroundMark x1="48376" y1="18519" x2="49768" y2="38148"/>
                        <a14:backgroundMark x1="38631" y1="88889" x2="41299" y2="94444"/>
                        <a14:backgroundMark x1="74362" y1="83704" x2="88399" y2="84074"/>
                        <a14:backgroundMark x1="59513" y1="70370" x2="58121" y2="88148"/>
                        <a14:backgroundMark x1="53828" y1="87407" x2="53480" y2="93704"/>
                        <a14:backgroundMark x1="70302" y1="11111" x2="66125" y2="27778"/>
                        <a14:backgroundMark x1="67517" y1="32963" x2="75290" y2="11111"/>
                        <a14:backgroundMark x1="98260" y1="17778" x2="98028" y2="44444"/>
                        <a14:backgroundMark x1="81090" y1="26296" x2="80742" y2="0"/>
                        <a14:backgroundMark x1="57193" y1="3333" x2="57193" y2="3333"/>
                        <a14:backgroundMark x1="61021" y1="6296" x2="61021" y2="6296"/>
                        <a14:backgroundMark x1="64501" y1="3704" x2="64501" y2="3704"/>
                        <a14:backgroundMark x1="9745" y1="58889" x2="14733" y2="42963"/>
                        <a14:backgroundMark x1="13225" y1="61481" x2="18794" y2="50000"/>
                        <a14:backgroundMark x1="13689" y1="72963" x2="17169" y2="68889"/>
                        <a14:backgroundMark x1="1740" y1="94815" x2="1740" y2="94815"/>
                        <a14:backgroundMark x1="34803" y1="55185" x2="34803" y2="55185"/>
                        <a14:backgroundMark x1="37355" y1="44815" x2="37355" y2="44815"/>
                        <a14:backgroundMark x1="40603" y1="48889" x2="40603" y2="48889"/>
                        <a14:backgroundMark x1="40835" y1="54444" x2="40835" y2="54444"/>
                        <a14:backgroundMark x1="38747" y1="71111" x2="38747" y2="71111"/>
                        <a14:backgroundMark x1="26682" y1="58519" x2="26682" y2="58519"/>
                        <a14:backgroundMark x1="26450" y1="67037" x2="26450" y2="67037"/>
                        <a14:backgroundMark x1="25058" y1="73704" x2="25058" y2="73704"/>
                        <a14:backgroundMark x1="76682" y1="50741" x2="76682" y2="50741"/>
                        <a14:backgroundMark x1="59745" y1="20000" x2="59745" y2="20000"/>
                        <a14:backgroundMark x1="62877" y1="18148" x2="62877" y2="18148"/>
                        <a14:backgroundMark x1="59629" y1="24444" x2="59629" y2="24444"/>
                        <a14:backgroundMark x1="46172" y1="70000" x2="46172" y2="70000"/>
                        <a14:backgroundMark x1="20418" y1="58889" x2="20418" y2="5888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20604" y="-284671"/>
            <a:ext cx="7248876" cy="22705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Picture background"/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99630" l="0" r="100000">
                        <a14:foregroundMark x1="43968" y1="30000" x2="43968" y2="30000"/>
                        <a14:foregroundMark x1="63457" y1="84815" x2="63457" y2="84815"/>
                        <a14:foregroundMark x1="93735" y1="80370" x2="93735" y2="80370"/>
                        <a14:foregroundMark x1="81323" y1="67778" x2="81323" y2="67778"/>
                        <a14:foregroundMark x1="58585" y1="11852" x2="58585" y2="11852"/>
                        <a14:backgroundMark x1="13573" y1="30370" x2="13573" y2="30370"/>
                        <a14:backgroundMark x1="4988" y1="15926" x2="23086" y2="31481"/>
                        <a14:backgroundMark x1="18213" y1="86296" x2="27262" y2="86296"/>
                        <a14:backgroundMark x1="48376" y1="18519" x2="49768" y2="38148"/>
                        <a14:backgroundMark x1="38631" y1="88889" x2="41299" y2="94444"/>
                        <a14:backgroundMark x1="74362" y1="83704" x2="88399" y2="84074"/>
                        <a14:backgroundMark x1="59513" y1="70370" x2="58121" y2="88148"/>
                        <a14:backgroundMark x1="53828" y1="87407" x2="53480" y2="93704"/>
                        <a14:backgroundMark x1="70302" y1="11111" x2="66125" y2="27778"/>
                        <a14:backgroundMark x1="67517" y1="32963" x2="75290" y2="11111"/>
                        <a14:backgroundMark x1="98260" y1="17778" x2="98028" y2="44444"/>
                        <a14:backgroundMark x1="81090" y1="26296" x2="80742" y2="0"/>
                        <a14:backgroundMark x1="57193" y1="3333" x2="57193" y2="3333"/>
                        <a14:backgroundMark x1="61021" y1="6296" x2="61021" y2="6296"/>
                        <a14:backgroundMark x1="64501" y1="3704" x2="64501" y2="3704"/>
                        <a14:backgroundMark x1="9745" y1="58889" x2="14733" y2="42963"/>
                        <a14:backgroundMark x1="13225" y1="61481" x2="18794" y2="50000"/>
                        <a14:backgroundMark x1="13689" y1="72963" x2="17169" y2="68889"/>
                        <a14:backgroundMark x1="1740" y1="94815" x2="1740" y2="94815"/>
                        <a14:backgroundMark x1="34803" y1="55185" x2="34803" y2="55185"/>
                        <a14:backgroundMark x1="37355" y1="44815" x2="37355" y2="44815"/>
                        <a14:backgroundMark x1="40603" y1="48889" x2="40603" y2="48889"/>
                        <a14:backgroundMark x1="40835" y1="54444" x2="40835" y2="54444"/>
                        <a14:backgroundMark x1="38747" y1="71111" x2="38747" y2="71111"/>
                        <a14:backgroundMark x1="26682" y1="58519" x2="26682" y2="58519"/>
                        <a14:backgroundMark x1="26450" y1="67037" x2="26450" y2="67037"/>
                        <a14:backgroundMark x1="25058" y1="73704" x2="25058" y2="73704"/>
                        <a14:backgroundMark x1="76682" y1="50741" x2="76682" y2="50741"/>
                        <a14:backgroundMark x1="59745" y1="20000" x2="59745" y2="20000"/>
                        <a14:backgroundMark x1="62877" y1="18148" x2="62877" y2="18148"/>
                        <a14:backgroundMark x1="59629" y1="24444" x2="59629" y2="24444"/>
                        <a14:backgroundMark x1="46172" y1="70000" x2="46172" y2="70000"/>
                        <a14:backgroundMark x1="20418" y1="58889" x2="20418" y2="5888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5526957" y="4673956"/>
            <a:ext cx="7303246" cy="22875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022222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с двумя скругленными противолежащими углами 1"/>
          <p:cNvSpPr/>
          <p:nvPr/>
        </p:nvSpPr>
        <p:spPr>
          <a:xfrm>
            <a:off x="166777" y="169993"/>
            <a:ext cx="6096000" cy="3507343"/>
          </a:xfrm>
          <a:prstGeom prst="round2Diag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>
            <a:spAutoFit/>
          </a:bodyPr>
          <a:lstStyle/>
          <a:p>
            <a:pPr algn="ctr"/>
            <a:r>
              <a:rPr lang="ru-RU" sz="2000" b="1" dirty="0"/>
              <a:t>Игра «Ручки»</a:t>
            </a:r>
            <a:endParaRPr lang="ru-RU" sz="2000" dirty="0"/>
          </a:p>
          <a:p>
            <a:pPr algn="just"/>
            <a:r>
              <a:rPr lang="ru-RU" sz="2000" dirty="0"/>
              <a:t>Ребенок располагается перед взрослым, специалист берет ребенка за руки и ритмично похлопывает своей рукой по руке ребенка, повторяя «рука моя, рука твоя…» Если ребенок активно сопротивляется, отнимает свою руку, тогда психолог продолжает похлопывание себе, (тактильный контакт имеет важное значение в формировании эмоционального общения с ребенком).</a:t>
            </a:r>
          </a:p>
        </p:txBody>
      </p:sp>
      <p:sp>
        <p:nvSpPr>
          <p:cNvPr id="3" name="Прямоугольник с двумя скругленными противолежащими углами 2"/>
          <p:cNvSpPr/>
          <p:nvPr/>
        </p:nvSpPr>
        <p:spPr>
          <a:xfrm flipH="1">
            <a:off x="6426679" y="2636671"/>
            <a:ext cx="5532406" cy="3847862"/>
          </a:xfrm>
          <a:prstGeom prst="round2Diag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ru-RU" sz="2000" b="1" dirty="0"/>
              <a:t>Игра «Отойди и подойди»</a:t>
            </a:r>
            <a:endParaRPr lang="ru-RU" sz="2000" dirty="0"/>
          </a:p>
          <a:p>
            <a:pPr algn="just"/>
            <a:r>
              <a:rPr lang="ru-RU" sz="2000" dirty="0"/>
              <a:t>Взрослый отходит от ребенка на несколько шагов и руками приглашает его подойти, приговаривая: «Подойди ко мне, хороший мальчик (девочка)». Когда ребенок приблизиться, то взрослый обнимает его, удерживает, если ребенок оказывает сопротивление, - старается заглянуть ребенку в глаза, приговаривая: «Какой хороший, умный, красивый и пр.»</a:t>
            </a:r>
          </a:p>
          <a:p>
            <a:pPr algn="just"/>
            <a:r>
              <a:rPr lang="ru-RU" sz="2000" b="1" dirty="0"/>
              <a:t> </a:t>
            </a:r>
            <a:endParaRPr lang="ru-RU" sz="2000" dirty="0"/>
          </a:p>
        </p:txBody>
      </p:sp>
      <p:pic>
        <p:nvPicPr>
          <p:cNvPr id="4" name="Picture 2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99630" l="0" r="100000">
                        <a14:foregroundMark x1="43968" y1="30000" x2="43968" y2="30000"/>
                        <a14:foregroundMark x1="63457" y1="84815" x2="63457" y2="84815"/>
                        <a14:foregroundMark x1="93735" y1="80370" x2="93735" y2="80370"/>
                        <a14:foregroundMark x1="81323" y1="67778" x2="81323" y2="67778"/>
                        <a14:foregroundMark x1="58585" y1="11852" x2="58585" y2="11852"/>
                        <a14:backgroundMark x1="13573" y1="30370" x2="13573" y2="30370"/>
                        <a14:backgroundMark x1="4988" y1="15926" x2="23086" y2="31481"/>
                        <a14:backgroundMark x1="18213" y1="86296" x2="27262" y2="86296"/>
                        <a14:backgroundMark x1="48376" y1="18519" x2="49768" y2="38148"/>
                        <a14:backgroundMark x1="38631" y1="88889" x2="41299" y2="94444"/>
                        <a14:backgroundMark x1="74362" y1="83704" x2="88399" y2="84074"/>
                        <a14:backgroundMark x1="59513" y1="70370" x2="58121" y2="88148"/>
                        <a14:backgroundMark x1="53828" y1="87407" x2="53480" y2="93704"/>
                        <a14:backgroundMark x1="70302" y1="11111" x2="66125" y2="27778"/>
                        <a14:backgroundMark x1="67517" y1="32963" x2="75290" y2="11111"/>
                        <a14:backgroundMark x1="98260" y1="17778" x2="98028" y2="44444"/>
                        <a14:backgroundMark x1="81090" y1="26296" x2="80742" y2="0"/>
                        <a14:backgroundMark x1="57193" y1="3333" x2="57193" y2="3333"/>
                        <a14:backgroundMark x1="61021" y1="6296" x2="61021" y2="6296"/>
                        <a14:backgroundMark x1="64501" y1="3704" x2="64501" y2="3704"/>
                        <a14:backgroundMark x1="9745" y1="58889" x2="14733" y2="42963"/>
                        <a14:backgroundMark x1="13225" y1="61481" x2="18794" y2="50000"/>
                        <a14:backgroundMark x1="13689" y1="72963" x2="17169" y2="68889"/>
                        <a14:backgroundMark x1="1740" y1="94815" x2="1740" y2="94815"/>
                        <a14:backgroundMark x1="34803" y1="55185" x2="34803" y2="55185"/>
                        <a14:backgroundMark x1="37355" y1="44815" x2="37355" y2="44815"/>
                        <a14:backgroundMark x1="40603" y1="48889" x2="40603" y2="48889"/>
                        <a14:backgroundMark x1="40835" y1="54444" x2="40835" y2="54444"/>
                        <a14:backgroundMark x1="38747" y1="71111" x2="38747" y2="71111"/>
                        <a14:backgroundMark x1="26682" y1="58519" x2="26682" y2="58519"/>
                        <a14:backgroundMark x1="26450" y1="67037" x2="26450" y2="67037"/>
                        <a14:backgroundMark x1="25058" y1="73704" x2="25058" y2="73704"/>
                        <a14:backgroundMark x1="76682" y1="50741" x2="76682" y2="50741"/>
                        <a14:backgroundMark x1="59745" y1="20000" x2="59745" y2="20000"/>
                        <a14:backgroundMark x1="62877" y1="18148" x2="62877" y2="18148"/>
                        <a14:backgroundMark x1="59629" y1="24444" x2="59629" y2="24444"/>
                        <a14:backgroundMark x1="46172" y1="70000" x2="46172" y2="70000"/>
                        <a14:backgroundMark x1="20418" y1="58889" x2="20418" y2="5888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7193" y="410496"/>
            <a:ext cx="5189038" cy="1625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Шестиугольник 4"/>
          <p:cNvSpPr/>
          <p:nvPr/>
        </p:nvSpPr>
        <p:spPr>
          <a:xfrm>
            <a:off x="-319177" y="5451744"/>
            <a:ext cx="2245746" cy="1699554"/>
          </a:xfrm>
          <a:prstGeom prst="hexagon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Шестиугольник 5"/>
          <p:cNvSpPr/>
          <p:nvPr/>
        </p:nvSpPr>
        <p:spPr>
          <a:xfrm>
            <a:off x="1851802" y="4735628"/>
            <a:ext cx="1489495" cy="1299326"/>
          </a:xfrm>
          <a:prstGeom prst="hexagon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5799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с двумя скругленными противолежащими углами 1"/>
          <p:cNvSpPr/>
          <p:nvPr/>
        </p:nvSpPr>
        <p:spPr>
          <a:xfrm>
            <a:off x="80513" y="1674674"/>
            <a:ext cx="5572665" cy="3847862"/>
          </a:xfrm>
          <a:prstGeom prst="round2Diag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ru-RU" sz="2000" b="1" dirty="0"/>
              <a:t>Игра «Птички»</a:t>
            </a:r>
            <a:endParaRPr lang="ru-RU" sz="2000" dirty="0"/>
          </a:p>
          <a:p>
            <a:pPr algn="just"/>
            <a:r>
              <a:rPr lang="ru-RU" sz="2000" dirty="0"/>
              <a:t>Взрослый показывает ребенку, как птицы взмахивают крыльями, и приглашает его «прилететь к нему». Если ребенок не выполняет движение (взмах руками), специалист помогает ему. Задание можно усложнить. Взрослый присаживается на корточки и стучит пальцем по полу, показывая ребенку. Как птички клюют зернышки. Задание можно повторить.</a:t>
            </a:r>
          </a:p>
          <a:p>
            <a:pPr algn="just"/>
            <a:r>
              <a:rPr lang="ru-RU" sz="2000" b="1" dirty="0"/>
              <a:t> </a:t>
            </a:r>
            <a:endParaRPr lang="ru-RU" sz="2000" dirty="0"/>
          </a:p>
        </p:txBody>
      </p:sp>
      <p:sp>
        <p:nvSpPr>
          <p:cNvPr id="3" name="Прямоугольник с двумя скругленными противолежащими углами 2"/>
          <p:cNvSpPr/>
          <p:nvPr/>
        </p:nvSpPr>
        <p:spPr>
          <a:xfrm flipH="1">
            <a:off x="6064369" y="331685"/>
            <a:ext cx="5788325" cy="2485787"/>
          </a:xfrm>
          <a:prstGeom prst="round2Diag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sz="2000" b="1" dirty="0"/>
              <a:t>Игра «Качание в одеяле»</a:t>
            </a:r>
            <a:endParaRPr lang="ru-RU" sz="2000" dirty="0"/>
          </a:p>
          <a:p>
            <a:pPr algn="just"/>
            <a:r>
              <a:rPr lang="ru-RU" sz="2000" dirty="0"/>
              <a:t>Педагог вместе с родителями предлагают ребенку сесть на одеяло. Взрослые раскачивают ребенка в одеяле, приговаривая «Море волнуется раз, море волнуется два…» Игра вызывает много положительных эмоций у детей с аутизмом.</a:t>
            </a:r>
          </a:p>
        </p:txBody>
      </p:sp>
      <p:sp>
        <p:nvSpPr>
          <p:cNvPr id="4" name="Прямоугольник с двумя скругленными противолежащими углами 3"/>
          <p:cNvSpPr/>
          <p:nvPr/>
        </p:nvSpPr>
        <p:spPr>
          <a:xfrm flipH="1">
            <a:off x="6064368" y="3014175"/>
            <a:ext cx="5788325" cy="3507343"/>
          </a:xfrm>
          <a:prstGeom prst="round2Diag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sz="2000" b="1" dirty="0"/>
              <a:t>Игра «Хоровод»</a:t>
            </a:r>
            <a:endParaRPr lang="ru-RU" sz="2000" dirty="0"/>
          </a:p>
          <a:p>
            <a:pPr algn="just"/>
            <a:r>
              <a:rPr lang="ru-RU" sz="2000" dirty="0"/>
              <a:t>Взрослые, взявшись за руки ставят ребенка в центр круга и поочередно входят в круг к ребенку и здороваются с ним (приветствуют его) при этом водят хоровод под музыку. Упражнение вызывает много положительных эмоций у детей, однако многие из них на первых этапах занятий отказываются входить в круг, затыкают уши, убегают.</a:t>
            </a:r>
          </a:p>
          <a:p>
            <a:r>
              <a:rPr lang="ru-RU" sz="2000" dirty="0"/>
              <a:t> </a:t>
            </a:r>
          </a:p>
        </p:txBody>
      </p:sp>
      <p:sp>
        <p:nvSpPr>
          <p:cNvPr id="5" name="Шестиугольник 4"/>
          <p:cNvSpPr/>
          <p:nvPr/>
        </p:nvSpPr>
        <p:spPr>
          <a:xfrm>
            <a:off x="186904" y="-233187"/>
            <a:ext cx="1489495" cy="1299326"/>
          </a:xfrm>
          <a:prstGeom prst="hexagon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Шестиугольник 5"/>
          <p:cNvSpPr/>
          <p:nvPr/>
        </p:nvSpPr>
        <p:spPr>
          <a:xfrm>
            <a:off x="5279365" y="5805578"/>
            <a:ext cx="989163" cy="853964"/>
          </a:xfrm>
          <a:prstGeom prst="hexagon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Шестиугольник 6"/>
          <p:cNvSpPr/>
          <p:nvPr/>
        </p:nvSpPr>
        <p:spPr>
          <a:xfrm>
            <a:off x="10636366" y="2467154"/>
            <a:ext cx="948908" cy="855405"/>
          </a:xfrm>
          <a:prstGeom prst="hexagon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600828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трелка вправо 1"/>
          <p:cNvSpPr/>
          <p:nvPr/>
        </p:nvSpPr>
        <p:spPr>
          <a:xfrm>
            <a:off x="86263" y="1559822"/>
            <a:ext cx="4140679" cy="3118068"/>
          </a:xfrm>
          <a:prstGeom prst="rightArrow">
            <a:avLst>
              <a:gd name="adj1" fmla="val 50000"/>
              <a:gd name="adj2" fmla="val 37083"/>
            </a:avLst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ru-RU" sz="3200" dirty="0"/>
              <a:t>Игры и упражнения для детей с </a:t>
            </a:r>
            <a:r>
              <a:rPr lang="ru-RU" sz="3200" dirty="0" smtClean="0"/>
              <a:t>УО</a:t>
            </a:r>
            <a:endParaRPr lang="ru-RU" sz="3200" dirty="0"/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4227034859"/>
              </p:ext>
            </p:extLst>
          </p:nvPr>
        </p:nvGraphicFramePr>
        <p:xfrm>
          <a:off x="4149305" y="478291"/>
          <a:ext cx="7859623" cy="594360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4239055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Шестиугольник 4"/>
          <p:cNvSpPr/>
          <p:nvPr/>
        </p:nvSpPr>
        <p:spPr>
          <a:xfrm>
            <a:off x="-577970" y="4166559"/>
            <a:ext cx="4356340" cy="3485072"/>
          </a:xfrm>
          <a:prstGeom prst="hexagon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Шестиугольник 3"/>
          <p:cNvSpPr/>
          <p:nvPr/>
        </p:nvSpPr>
        <p:spPr>
          <a:xfrm>
            <a:off x="129396" y="4693571"/>
            <a:ext cx="2803585" cy="2260121"/>
          </a:xfrm>
          <a:prstGeom prst="hexagon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с двумя скругленными соседними углами 5"/>
          <p:cNvSpPr/>
          <p:nvPr/>
        </p:nvSpPr>
        <p:spPr>
          <a:xfrm rot="16200000">
            <a:off x="5636032" y="-120664"/>
            <a:ext cx="6219650" cy="6892289"/>
          </a:xfrm>
          <a:prstGeom prst="round2Same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5778369" y="548947"/>
            <a:ext cx="5934973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 smtClean="0"/>
              <a:t>Предназначена </a:t>
            </a:r>
            <a:r>
              <a:rPr lang="ru-RU" sz="2000" b="1" dirty="0"/>
              <a:t>для детей с</a:t>
            </a:r>
            <a:r>
              <a:rPr lang="ru-RU" sz="2000" dirty="0"/>
              <a:t>: легкой степенью </a:t>
            </a:r>
            <a:r>
              <a:rPr lang="ru-RU" sz="2000" dirty="0" smtClean="0"/>
              <a:t>отсталости; средней </a:t>
            </a:r>
            <a:r>
              <a:rPr lang="ru-RU" sz="2000" dirty="0"/>
              <a:t>степенью отсталости.</a:t>
            </a:r>
          </a:p>
          <a:p>
            <a:pPr algn="just"/>
            <a:r>
              <a:rPr lang="ru-RU" sz="2000" b="1" dirty="0"/>
              <a:t>Цель: </a:t>
            </a:r>
            <a:r>
              <a:rPr lang="ru-RU" sz="2000" dirty="0"/>
              <a:t>формирование у детей умений в наблюдении, классификации предметов, самоконтроль.</a:t>
            </a:r>
          </a:p>
          <a:p>
            <a:pPr algn="just"/>
            <a:r>
              <a:rPr lang="ru-RU" sz="2000" b="1" dirty="0"/>
              <a:t>Организация:</a:t>
            </a:r>
            <a:r>
              <a:rPr lang="ru-RU" sz="2000" dirty="0"/>
              <a:t> игра проводится фронтально; заранее подбираются парные флажки разного цвета (например: 2 красных, 2 оранжевых, 2 желтых) и бубен.</a:t>
            </a:r>
          </a:p>
          <a:p>
            <a:pPr algn="just"/>
            <a:r>
              <a:rPr lang="ru-RU" sz="2000" b="1" dirty="0"/>
              <a:t>Ход игры</a:t>
            </a:r>
            <a:r>
              <a:rPr lang="ru-RU" sz="2000" dirty="0"/>
              <a:t>: педагог раздает флажки, по одному для каждого ребенка. По сигналу бубна дети разбегаются по классу (комнате), затем по другому сигналу останавливаются и каждый ищет свою пару – того, у кого флажок такого же цвета. При продолжении игры дети вновь разбегаются, а педагог дает им флажки другого цвета. Ориентируясь на новый цвет флажка, они опять ищут свою пару. Ошибки разбираются коллективно.</a:t>
            </a:r>
          </a:p>
          <a:p>
            <a:pPr algn="just"/>
            <a:r>
              <a:rPr lang="ru-RU" sz="2000" b="1" dirty="0"/>
              <a:t> </a:t>
            </a:r>
            <a:endParaRPr lang="ru-RU" sz="2000" dirty="0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310551" y="313151"/>
            <a:ext cx="4787661" cy="646986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sz="3200" b="1" dirty="0"/>
              <a:t>«Найди свою пару»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23742747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с двумя скругленными соседними углами 3"/>
          <p:cNvSpPr/>
          <p:nvPr/>
        </p:nvSpPr>
        <p:spPr>
          <a:xfrm>
            <a:off x="112143" y="2363638"/>
            <a:ext cx="11869948" cy="4753154"/>
          </a:xfrm>
          <a:prstGeom prst="round2Same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208471" y="3001277"/>
            <a:ext cx="11677292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 smtClean="0"/>
              <a:t>Предназначена </a:t>
            </a:r>
            <a:r>
              <a:rPr lang="ru-RU" sz="2000" b="1" dirty="0"/>
              <a:t>для детей с</a:t>
            </a:r>
            <a:r>
              <a:rPr lang="ru-RU" sz="2000" dirty="0"/>
              <a:t>: легкой степенью </a:t>
            </a:r>
            <a:r>
              <a:rPr lang="ru-RU" sz="2000" dirty="0" smtClean="0"/>
              <a:t>отсталости; средней </a:t>
            </a:r>
            <a:r>
              <a:rPr lang="ru-RU" sz="2000" dirty="0"/>
              <a:t>степенью отсталости.</a:t>
            </a:r>
          </a:p>
          <a:p>
            <a:pPr algn="just"/>
            <a:r>
              <a:rPr lang="ru-RU" sz="2000" b="1" dirty="0"/>
              <a:t>Цель: </a:t>
            </a:r>
            <a:r>
              <a:rPr lang="ru-RU" sz="2000" dirty="0"/>
              <a:t>формирование у детей умений в наблюдении, классификации предметов, самоконтроль.</a:t>
            </a:r>
          </a:p>
          <a:p>
            <a:pPr algn="just"/>
            <a:r>
              <a:rPr lang="ru-RU" sz="2000" b="1" dirty="0"/>
              <a:t>Организация: </a:t>
            </a:r>
            <a:r>
              <a:rPr lang="ru-RU" sz="2000" dirty="0"/>
              <a:t>проводится индивидуально, заранее подготавливаются карточки с наклеенными или нарисованными геометрическими фигурами – кругами, квадратами, треугольниками трех цветов (красный, синий, желтый). Каждая фигура определенного цвета повторяется в трех экземплярах, всего 27 карточек.</a:t>
            </a:r>
          </a:p>
          <a:p>
            <a:pPr algn="just"/>
            <a:r>
              <a:rPr lang="ru-RU" sz="2000" b="1" dirty="0"/>
              <a:t>Ход игры:</a:t>
            </a:r>
            <a:r>
              <a:rPr lang="ru-RU" sz="2000" dirty="0"/>
              <a:t> ребенок сидит за столом напротив педагога, который выкладывает перед ним карточки с одинаковыми по форме и разными по цвету фигурами. Сбоку на столе лежат остальные карточки. Педагог берет одну из них и просит ребенка положить « куда надо». Когда все карточки будут разложены, педагог спрашивает ребенка: «Какие карточки ты положил сюда?». Правильный ответ одобряется, не правильный предлагается обдумать и исправить.</a:t>
            </a: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646980" y="559923"/>
            <a:ext cx="3993178" cy="646986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txBody>
          <a:bodyPr wrap="none">
            <a:spAutoFit/>
          </a:bodyPr>
          <a:lstStyle/>
          <a:p>
            <a:r>
              <a:rPr lang="ru-RU" sz="3200" b="1" dirty="0"/>
              <a:t>«Положи куда надо»</a:t>
            </a:r>
            <a:endParaRPr lang="ru-RU" sz="3200" dirty="0"/>
          </a:p>
        </p:txBody>
      </p:sp>
      <p:sp>
        <p:nvSpPr>
          <p:cNvPr id="6" name="Шестиугольник 5"/>
          <p:cNvSpPr/>
          <p:nvPr/>
        </p:nvSpPr>
        <p:spPr>
          <a:xfrm>
            <a:off x="8816197" y="155276"/>
            <a:ext cx="3165894" cy="2458528"/>
          </a:xfrm>
          <a:prstGeom prst="hexagon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Шестиугольник 4"/>
          <p:cNvSpPr/>
          <p:nvPr/>
        </p:nvSpPr>
        <p:spPr>
          <a:xfrm>
            <a:off x="9609826" y="68538"/>
            <a:ext cx="2372265" cy="1985267"/>
          </a:xfrm>
          <a:prstGeom prst="hexagon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Шестиугольник 6"/>
          <p:cNvSpPr/>
          <p:nvPr/>
        </p:nvSpPr>
        <p:spPr>
          <a:xfrm>
            <a:off x="7320950" y="1795730"/>
            <a:ext cx="1357223" cy="1135811"/>
          </a:xfrm>
          <a:prstGeom prst="hexagon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Шестиугольник 7"/>
          <p:cNvSpPr/>
          <p:nvPr/>
        </p:nvSpPr>
        <p:spPr>
          <a:xfrm>
            <a:off x="6310805" y="1299714"/>
            <a:ext cx="941133" cy="711678"/>
          </a:xfrm>
          <a:prstGeom prst="hexagon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3307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2875470" y="1122718"/>
            <a:ext cx="6941389" cy="5550456"/>
          </a:xfrm>
          <a:prstGeom prst="round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just"/>
            <a:r>
              <a:rPr lang="ru-RU" sz="2000" b="1" dirty="0" smtClean="0"/>
              <a:t>Предназначена </a:t>
            </a:r>
            <a:r>
              <a:rPr lang="ru-RU" sz="2000" b="1" dirty="0"/>
              <a:t>для детей с</a:t>
            </a:r>
            <a:r>
              <a:rPr lang="ru-RU" sz="2000" dirty="0"/>
              <a:t>: легкой степенью отсталости;</a:t>
            </a:r>
          </a:p>
          <a:p>
            <a:pPr algn="just"/>
            <a:r>
              <a:rPr lang="ru-RU" sz="2000" dirty="0"/>
              <a:t>средней степенью отсталости.</a:t>
            </a:r>
          </a:p>
          <a:p>
            <a:pPr algn="just"/>
            <a:r>
              <a:rPr lang="ru-RU" sz="2000" b="1" dirty="0"/>
              <a:t>Цель:</a:t>
            </a:r>
            <a:r>
              <a:rPr lang="ru-RU" sz="2000" dirty="0"/>
              <a:t> формирование у детей умений в наблюдении, классификации предметов, самоконтроль.</a:t>
            </a:r>
          </a:p>
          <a:p>
            <a:pPr algn="just"/>
            <a:r>
              <a:rPr lang="ru-RU" sz="2000" b="1" dirty="0"/>
              <a:t>Организация:</a:t>
            </a:r>
            <a:r>
              <a:rPr lang="ru-RU" sz="2000" dirty="0"/>
              <a:t> игра проводится фронтально; заранее нужно подготовить слова, которые будут использованы в игре, и мяч.</a:t>
            </a:r>
          </a:p>
          <a:p>
            <a:pPr algn="just"/>
            <a:r>
              <a:rPr lang="ru-RU" sz="2000" b="1" dirty="0"/>
              <a:t>Ход игры:</a:t>
            </a:r>
            <a:r>
              <a:rPr lang="ru-RU" sz="2000" dirty="0"/>
              <a:t> дети становятся в круг, педагог предлагает им придумать слова со звуком «а». после небольшой паузы бросает мяч одному из играющих. Ребёнок должен назвать слово с звуком «а». ( «Шапка»), и бросить мяч другому. И т.д. затем выбирается другой звук, и дети называют соответствующие слова. Ошибающийся выбывает из игры. Ошибки разбираются отдельно с каждым «штрафником» и коллективно.</a:t>
            </a: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182880" y="303527"/>
            <a:ext cx="6224709" cy="646986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txBody>
          <a:bodyPr wrap="none">
            <a:spAutoFit/>
          </a:bodyPr>
          <a:lstStyle/>
          <a:p>
            <a:r>
              <a:rPr lang="ru-RU" sz="3200" b="1" dirty="0"/>
              <a:t>«Скажи слово с нужным звуком»</a:t>
            </a:r>
          </a:p>
        </p:txBody>
      </p:sp>
      <p:sp>
        <p:nvSpPr>
          <p:cNvPr id="4" name="Шестиугольник 3"/>
          <p:cNvSpPr/>
          <p:nvPr/>
        </p:nvSpPr>
        <p:spPr>
          <a:xfrm>
            <a:off x="-345057" y="5253013"/>
            <a:ext cx="2372265" cy="1985267"/>
          </a:xfrm>
          <a:prstGeom prst="hexagon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Шестиугольник 4"/>
          <p:cNvSpPr/>
          <p:nvPr/>
        </p:nvSpPr>
        <p:spPr>
          <a:xfrm>
            <a:off x="9952007" y="554812"/>
            <a:ext cx="1357223" cy="1135811"/>
          </a:xfrm>
          <a:prstGeom prst="hexagon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11404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с двумя скругленными соседними углами 6"/>
          <p:cNvSpPr/>
          <p:nvPr/>
        </p:nvSpPr>
        <p:spPr>
          <a:xfrm rot="5400000">
            <a:off x="1207697" y="61825"/>
            <a:ext cx="6219650" cy="8635044"/>
          </a:xfrm>
          <a:prstGeom prst="round2Same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467273" y="294730"/>
            <a:ext cx="4546318" cy="646986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none">
            <a:spAutoFit/>
          </a:bodyPr>
          <a:lstStyle/>
          <a:p>
            <a:pPr algn="just"/>
            <a:r>
              <a:rPr lang="ru-RU" sz="3200" b="1" dirty="0"/>
              <a:t>«Одинаковое и разное</a:t>
            </a:r>
            <a:r>
              <a:rPr lang="ru-RU" sz="3200" b="1" dirty="0" smtClean="0"/>
              <a:t>»</a:t>
            </a:r>
            <a:endParaRPr lang="ru-RU" sz="3200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260437" y="1702633"/>
            <a:ext cx="7979434" cy="4869418"/>
          </a:xfrm>
          <a:prstGeom prst="round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just"/>
            <a:r>
              <a:rPr lang="ru-RU" sz="2000" b="1" dirty="0"/>
              <a:t>Предназначена для детей с</a:t>
            </a:r>
            <a:r>
              <a:rPr lang="ru-RU" sz="2000" dirty="0"/>
              <a:t>: легкой степенью отсталости;</a:t>
            </a:r>
          </a:p>
          <a:p>
            <a:pPr algn="just"/>
            <a:r>
              <a:rPr lang="ru-RU" sz="2000" b="1" dirty="0"/>
              <a:t>Цель:</a:t>
            </a:r>
            <a:r>
              <a:rPr lang="ru-RU" sz="2000" dirty="0"/>
              <a:t> помочь детям в овладении умениями слушания классификации объектов (по самостоятельно найденному основанию – дополнению слов, относящихся к одной группе), самоконтроля</a:t>
            </a:r>
          </a:p>
          <a:p>
            <a:pPr algn="just"/>
            <a:r>
              <a:rPr lang="ru-RU" sz="2000" b="1" dirty="0"/>
              <a:t>Организация: </a:t>
            </a:r>
            <a:r>
              <a:rPr lang="ru-RU" sz="2000" dirty="0"/>
              <a:t>игра проводится фронтально. Заранее подготавливаются цепочки слов, входящих в общую группу, например, лошадь, собака, корова; ложка, вилка, тарелка; платье, пальто, юбка …</a:t>
            </a:r>
          </a:p>
          <a:p>
            <a:pPr algn="just"/>
            <a:r>
              <a:rPr lang="ru-RU" sz="2000" b="1" dirty="0"/>
              <a:t>Ход игры:</a:t>
            </a:r>
            <a:r>
              <a:rPr lang="ru-RU" sz="2000" dirty="0"/>
              <a:t> игру можно проводить по - разному: сначала учитель предлагает детям продолжить цепочку теми словами, которые подходят к данной группе; затем можно предложить продолжить цепочки теми, которые совсем не подходят. Ошибки разбираются совместно.</a:t>
            </a:r>
          </a:p>
        </p:txBody>
      </p:sp>
      <p:sp>
        <p:nvSpPr>
          <p:cNvPr id="8" name="Шестиугольник 7"/>
          <p:cNvSpPr/>
          <p:nvPr/>
        </p:nvSpPr>
        <p:spPr>
          <a:xfrm>
            <a:off x="9026106" y="-198407"/>
            <a:ext cx="3165894" cy="2458528"/>
          </a:xfrm>
          <a:prstGeom prst="hexagon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Шестиугольник 8"/>
          <p:cNvSpPr/>
          <p:nvPr/>
        </p:nvSpPr>
        <p:spPr>
          <a:xfrm>
            <a:off x="8117458" y="5536880"/>
            <a:ext cx="1380225" cy="1130061"/>
          </a:xfrm>
          <a:prstGeom prst="hexagon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93453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2665563" y="1320536"/>
            <a:ext cx="6849374" cy="3507343"/>
          </a:xfrm>
          <a:prstGeom prst="round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just"/>
            <a:r>
              <a:rPr lang="ru-RU" sz="2000" b="1" dirty="0" smtClean="0"/>
              <a:t>Предназначена </a:t>
            </a:r>
            <a:r>
              <a:rPr lang="ru-RU" sz="2000" b="1" dirty="0"/>
              <a:t>для детей с</a:t>
            </a:r>
            <a:r>
              <a:rPr lang="ru-RU" sz="2000" dirty="0"/>
              <a:t>: легкой степенью </a:t>
            </a:r>
            <a:r>
              <a:rPr lang="ru-RU" sz="2000" dirty="0" smtClean="0"/>
              <a:t>отсталости; средней </a:t>
            </a:r>
            <a:r>
              <a:rPr lang="ru-RU" sz="2000" dirty="0"/>
              <a:t>степенью отсталости.</a:t>
            </a:r>
          </a:p>
          <a:p>
            <a:pPr algn="just"/>
            <a:r>
              <a:rPr lang="ru-RU" sz="2000" b="1" dirty="0"/>
              <a:t>Цель:</a:t>
            </a:r>
            <a:r>
              <a:rPr lang="ru-RU" sz="2000" dirty="0"/>
              <a:t> формирование у детей умений в наблюдении, классификации предметов, самоконтроль.</a:t>
            </a:r>
          </a:p>
          <a:p>
            <a:pPr algn="just"/>
            <a:r>
              <a:rPr lang="ru-RU" sz="2000" b="1" dirty="0"/>
              <a:t>Ход игры:</a:t>
            </a:r>
            <a:r>
              <a:rPr lang="ru-RU" sz="2000" dirty="0"/>
              <a:t> Детям раздаются фонарики разного цвета и размера. Дети их рассматривают. После этого дети под звук бубна или музыку шагают с фонариками по группе. По сигналу дети с фонариками такого цвета, как у воспитателя, подходят к нему. Меняя фонарики, педагог собирает вокруг себя разные группы детей.</a:t>
            </a: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4598723" y="269023"/>
            <a:ext cx="2500361" cy="646986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none">
            <a:spAutoFit/>
          </a:bodyPr>
          <a:lstStyle/>
          <a:p>
            <a:r>
              <a:rPr lang="ru-RU" sz="3200" b="1" dirty="0"/>
              <a:t>«Фонарики»</a:t>
            </a:r>
            <a:endParaRPr lang="ru-RU" sz="3200" dirty="0"/>
          </a:p>
        </p:txBody>
      </p:sp>
      <p:sp>
        <p:nvSpPr>
          <p:cNvPr id="4" name="Шестиугольник 3"/>
          <p:cNvSpPr/>
          <p:nvPr/>
        </p:nvSpPr>
        <p:spPr>
          <a:xfrm>
            <a:off x="0" y="4827879"/>
            <a:ext cx="3165894" cy="2458528"/>
          </a:xfrm>
          <a:prstGeom prst="hexagon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Шестиугольник 4"/>
          <p:cNvSpPr/>
          <p:nvPr/>
        </p:nvSpPr>
        <p:spPr>
          <a:xfrm>
            <a:off x="10912415" y="269023"/>
            <a:ext cx="1052423" cy="858281"/>
          </a:xfrm>
          <a:prstGeom prst="hexagon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Шестиугольник 5"/>
          <p:cNvSpPr/>
          <p:nvPr/>
        </p:nvSpPr>
        <p:spPr>
          <a:xfrm>
            <a:off x="9882995" y="855368"/>
            <a:ext cx="1081178" cy="930336"/>
          </a:xfrm>
          <a:prstGeom prst="hexagon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Шестиугольник 6"/>
          <p:cNvSpPr/>
          <p:nvPr/>
        </p:nvSpPr>
        <p:spPr>
          <a:xfrm>
            <a:off x="10912415" y="1421872"/>
            <a:ext cx="1081178" cy="930336"/>
          </a:xfrm>
          <a:prstGeom prst="hexagon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Шестиугольник 7"/>
          <p:cNvSpPr/>
          <p:nvPr/>
        </p:nvSpPr>
        <p:spPr>
          <a:xfrm>
            <a:off x="9934754" y="1999806"/>
            <a:ext cx="1081178" cy="930336"/>
          </a:xfrm>
          <a:prstGeom prst="hexagon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447607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трелка вправо 1"/>
          <p:cNvSpPr/>
          <p:nvPr/>
        </p:nvSpPr>
        <p:spPr>
          <a:xfrm>
            <a:off x="883691" y="2749749"/>
            <a:ext cx="3749615" cy="2139851"/>
          </a:xfrm>
          <a:prstGeom prst="rightArrow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just"/>
            <a:r>
              <a:rPr lang="ru-RU" sz="3200" dirty="0"/>
              <a:t>Игры для детей с </a:t>
            </a:r>
            <a:r>
              <a:rPr lang="ru-RU" sz="3200" dirty="0" smtClean="0"/>
              <a:t>СДВГ</a:t>
            </a:r>
            <a:endParaRPr lang="ru-RU" sz="3200" dirty="0"/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1510860267"/>
              </p:ext>
            </p:extLst>
          </p:nvPr>
        </p:nvGraphicFramePr>
        <p:xfrm>
          <a:off x="4804830" y="1149741"/>
          <a:ext cx="7159924" cy="52276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Шестиугольник 4"/>
          <p:cNvSpPr/>
          <p:nvPr/>
        </p:nvSpPr>
        <p:spPr>
          <a:xfrm>
            <a:off x="129397" y="241540"/>
            <a:ext cx="3131390" cy="1992702"/>
          </a:xfrm>
          <a:prstGeom prst="hexagon">
            <a:avLst/>
          </a:prstGeom>
          <a:blipFill dpi="0"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3960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с двумя скругленными соседними углами 3"/>
          <p:cNvSpPr/>
          <p:nvPr/>
        </p:nvSpPr>
        <p:spPr>
          <a:xfrm rot="16200000">
            <a:off x="5878175" y="-102398"/>
            <a:ext cx="5596519" cy="8137848"/>
          </a:xfrm>
          <a:prstGeom prst="round2Same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4937910" y="1522806"/>
            <a:ext cx="6666794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ru-RU" sz="2000" b="1" dirty="0" smtClean="0"/>
              <a:t>«</a:t>
            </a:r>
            <a:r>
              <a:rPr lang="ru-RU" sz="2000" b="1" dirty="0"/>
              <a:t>Запомни и повтори»</a:t>
            </a:r>
            <a:r>
              <a:rPr lang="ru-RU" sz="2000" dirty="0"/>
              <a:t> — задание на запоминание последовательности звуков, движений или предметов. </a:t>
            </a:r>
          </a:p>
          <a:p>
            <a:pPr lvl="0" algn="just"/>
            <a:r>
              <a:rPr lang="ru-RU" sz="2000" b="1" dirty="0"/>
              <a:t>«Летает — не летает»</a:t>
            </a:r>
            <a:r>
              <a:rPr lang="ru-RU" sz="2000" dirty="0"/>
              <a:t> — реакция на слова, обозначающие летающие и нелетающие предметы.  </a:t>
            </a:r>
          </a:p>
          <a:p>
            <a:pPr lvl="0" algn="just"/>
            <a:r>
              <a:rPr lang="ru-RU" sz="2000" b="1" dirty="0"/>
              <a:t>«Найди отличия»</a:t>
            </a:r>
            <a:r>
              <a:rPr lang="ru-RU" sz="2000" dirty="0"/>
              <a:t> — ребёнок рисует несложный рисунок, передаёт его взрослому, который дорисовывает несколько деталей. Ребёнок должен заметить, что изменилось.  </a:t>
            </a:r>
          </a:p>
          <a:p>
            <a:pPr lvl="0" algn="just"/>
            <a:r>
              <a:rPr lang="ru-RU" sz="2000" b="1" dirty="0"/>
              <a:t>«Ищи безостановочно»</a:t>
            </a:r>
            <a:r>
              <a:rPr lang="ru-RU" sz="2000" dirty="0"/>
              <a:t> — в течение 10–15 секунд нужно увидеть вокруг как можно больше предметов одного цвета, затем перечислить их.  </a:t>
            </a:r>
          </a:p>
          <a:p>
            <a:pPr lvl="0" algn="just"/>
            <a:r>
              <a:rPr lang="ru-RU" sz="2000" b="1" dirty="0"/>
              <a:t>«Запомни своё место»</a:t>
            </a:r>
            <a:r>
              <a:rPr lang="ru-RU" sz="2000" dirty="0"/>
              <a:t> — дети становятся в разных местах комнаты, запоминают свои места. По сигналу (звонок колокольчика или стук в бубен) все бегут со своих мест, собираются в центре и ходят по кругу. Местоположение детей несколько раз меняется.  </a:t>
            </a: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251163" y="276848"/>
            <a:ext cx="8020144" cy="646986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none">
            <a:spAutoFit/>
          </a:bodyPr>
          <a:lstStyle/>
          <a:p>
            <a:r>
              <a:rPr lang="ru-RU" sz="3200" dirty="0"/>
              <a:t>Игры на развитие внимания и концентрации</a:t>
            </a:r>
            <a:endParaRPr lang="ru-RU" sz="3200" b="1" dirty="0"/>
          </a:p>
        </p:txBody>
      </p:sp>
      <p:sp>
        <p:nvSpPr>
          <p:cNvPr id="5" name="Шестиугольник 4"/>
          <p:cNvSpPr/>
          <p:nvPr/>
        </p:nvSpPr>
        <p:spPr>
          <a:xfrm>
            <a:off x="186905" y="3658408"/>
            <a:ext cx="3165894" cy="2458528"/>
          </a:xfrm>
          <a:prstGeom prst="hexagon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Шестиугольник 5"/>
          <p:cNvSpPr/>
          <p:nvPr/>
        </p:nvSpPr>
        <p:spPr>
          <a:xfrm>
            <a:off x="1463613" y="3390181"/>
            <a:ext cx="1889185" cy="1605321"/>
          </a:xfrm>
          <a:prstGeom prst="hexagon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64292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166</TotalTime>
  <Words>534</Words>
  <Application>Microsoft Office PowerPoint</Application>
  <PresentationFormat>Произвольный</PresentationFormat>
  <Paragraphs>72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Marin</dc:creator>
  <cp:lastModifiedBy>Marin</cp:lastModifiedBy>
  <cp:revision>19</cp:revision>
  <dcterms:created xsi:type="dcterms:W3CDTF">2025-07-23T00:59:00Z</dcterms:created>
  <dcterms:modified xsi:type="dcterms:W3CDTF">2026-05-03T16:04:14Z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0A8C3C6B698C433CA5962937799219A0_13</vt:lpwstr>
  </property>
  <property fmtid="{D5CDD505-2E9C-101B-9397-08002B2CF9AE}" pid="3" name="KSOProductBuildVer">
    <vt:lpwstr>2052-12.1.0.21915</vt:lpwstr>
  </property>
</Properties>
</file>