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85" d="100"/>
          <a:sy n="85" d="100"/>
        </p:scale>
        <p:origin x="-82" y="-114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2.jp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66A483-6CB0-45DA-AE49-8C619B3DE8F8}" type="doc">
      <dgm:prSet loTypeId="urn:microsoft.com/office/officeart/2005/8/layout/vList4" loCatId="list" qsTypeId="urn:microsoft.com/office/officeart/2005/8/quickstyle/simple1" qsCatId="simple" csTypeId="urn:microsoft.com/office/officeart/2005/8/colors/accent2_5" csCatId="accent2" phldr="1"/>
      <dgm:spPr/>
      <dgm:t>
        <a:bodyPr/>
        <a:lstStyle/>
        <a:p>
          <a:endParaRPr lang="ru-RU"/>
        </a:p>
      </dgm:t>
    </dgm:pt>
    <dgm:pt modelId="{543E1A18-C0A7-4B09-BBC9-347EE4D21C65}">
      <dgm:prSet phldrT="[Текст]"/>
      <dgm:spPr/>
      <dgm:t>
        <a:bodyPr/>
        <a:lstStyle/>
        <a:p>
          <a:r>
            <a:rPr lang="ru-RU" dirty="0" smtClean="0">
              <a:solidFill>
                <a:schemeClr val="tx1"/>
              </a:solidFill>
            </a:rPr>
            <a:t>Игры и упражнения для детей с нарушением зрения</a:t>
          </a:r>
          <a:endParaRPr lang="ru-RU" dirty="0">
            <a:solidFill>
              <a:schemeClr val="tx1"/>
            </a:solidFill>
          </a:endParaRPr>
        </a:p>
      </dgm:t>
    </dgm:pt>
    <dgm:pt modelId="{93FE739D-A49D-4185-B56F-12409541EF30}" type="parTrans" cxnId="{A6E5C840-E456-4EE0-9E83-14276DBF1938}">
      <dgm:prSet/>
      <dgm:spPr/>
      <dgm:t>
        <a:bodyPr/>
        <a:lstStyle/>
        <a:p>
          <a:endParaRPr lang="ru-RU"/>
        </a:p>
      </dgm:t>
    </dgm:pt>
    <dgm:pt modelId="{9A6AF44C-137C-4376-95BD-0C5277F9D652}" type="sibTrans" cxnId="{A6E5C840-E456-4EE0-9E83-14276DBF1938}">
      <dgm:prSet/>
      <dgm:spPr/>
      <dgm:t>
        <a:bodyPr/>
        <a:lstStyle/>
        <a:p>
          <a:endParaRPr lang="ru-RU"/>
        </a:p>
      </dgm:t>
    </dgm:pt>
    <dgm:pt modelId="{48D399EA-60BD-4813-B1B9-22FA27206011}">
      <dgm:prSet phldrT="[Текст]"/>
      <dgm:spPr/>
      <dgm:t>
        <a:bodyPr/>
        <a:lstStyle/>
        <a:p>
          <a:r>
            <a:rPr lang="ru-RU" dirty="0" smtClean="0">
              <a:solidFill>
                <a:schemeClr val="tx1"/>
              </a:solidFill>
            </a:rPr>
            <a:t>«Деревянные катушки»</a:t>
          </a:r>
          <a:endParaRPr lang="ru-RU" dirty="0">
            <a:solidFill>
              <a:schemeClr val="tx1"/>
            </a:solidFill>
          </a:endParaRPr>
        </a:p>
      </dgm:t>
    </dgm:pt>
    <dgm:pt modelId="{BB8F9458-14C2-4849-99A6-684C9DE4C2B6}" type="parTrans" cxnId="{CC8D9185-4B75-47D9-9969-6D15032E7325}">
      <dgm:prSet/>
      <dgm:spPr/>
      <dgm:t>
        <a:bodyPr/>
        <a:lstStyle/>
        <a:p>
          <a:endParaRPr lang="ru-RU"/>
        </a:p>
      </dgm:t>
    </dgm:pt>
    <dgm:pt modelId="{AB74E3F1-BC5A-4D78-9274-C774CE370634}" type="sibTrans" cxnId="{CC8D9185-4B75-47D9-9969-6D15032E7325}">
      <dgm:prSet/>
      <dgm:spPr/>
      <dgm:t>
        <a:bodyPr/>
        <a:lstStyle/>
        <a:p>
          <a:endParaRPr lang="ru-RU"/>
        </a:p>
      </dgm:t>
    </dgm:pt>
    <dgm:pt modelId="{14D7A7DB-C229-4AD5-8D53-969D2444CB56}">
      <dgm:prSet phldrT="[Текст]"/>
      <dgm:spPr/>
      <dgm:t>
        <a:bodyPr/>
        <a:lstStyle/>
        <a:p>
          <a:endParaRPr lang="ru-RU" dirty="0">
            <a:solidFill>
              <a:schemeClr val="tx1"/>
            </a:solidFill>
          </a:endParaRPr>
        </a:p>
      </dgm:t>
    </dgm:pt>
    <dgm:pt modelId="{B22D0F94-0319-4559-A6DB-4933B6EE6AD5}" type="parTrans" cxnId="{C6A349DC-1C1F-45B5-A056-09DB15A1EF46}">
      <dgm:prSet/>
      <dgm:spPr/>
      <dgm:t>
        <a:bodyPr/>
        <a:lstStyle/>
        <a:p>
          <a:endParaRPr lang="ru-RU"/>
        </a:p>
      </dgm:t>
    </dgm:pt>
    <dgm:pt modelId="{4DABDC08-46BD-4D10-BBCB-94829DB46091}" type="sibTrans" cxnId="{C6A349DC-1C1F-45B5-A056-09DB15A1EF46}">
      <dgm:prSet/>
      <dgm:spPr/>
      <dgm:t>
        <a:bodyPr/>
        <a:lstStyle/>
        <a:p>
          <a:endParaRPr lang="ru-RU"/>
        </a:p>
      </dgm:t>
    </dgm:pt>
    <dgm:pt modelId="{FF60B026-673B-47ED-B805-F2240F3FB3AF}">
      <dgm:prSet/>
      <dgm:spPr/>
      <dgm:t>
        <a:bodyPr/>
        <a:lstStyle/>
        <a:p>
          <a:r>
            <a:rPr lang="ru-RU" dirty="0" smtClean="0">
              <a:solidFill>
                <a:schemeClr val="tx1"/>
              </a:solidFill>
            </a:rPr>
            <a:t>«Цилиндры»</a:t>
          </a:r>
          <a:endParaRPr lang="ru-RU" dirty="0">
            <a:solidFill>
              <a:schemeClr val="tx1"/>
            </a:solidFill>
          </a:endParaRPr>
        </a:p>
      </dgm:t>
    </dgm:pt>
    <dgm:pt modelId="{43C3B553-D3A0-4661-AFE2-B54E75E6628B}" type="parTrans" cxnId="{EF262D91-F3CA-4FDC-9C3D-705C26C26AA8}">
      <dgm:prSet/>
      <dgm:spPr/>
      <dgm:t>
        <a:bodyPr/>
        <a:lstStyle/>
        <a:p>
          <a:endParaRPr lang="ru-RU"/>
        </a:p>
      </dgm:t>
    </dgm:pt>
    <dgm:pt modelId="{3F0EAB9A-6389-440E-87F3-B2FBDEC680C4}" type="sibTrans" cxnId="{EF262D91-F3CA-4FDC-9C3D-705C26C26AA8}">
      <dgm:prSet/>
      <dgm:spPr/>
      <dgm:t>
        <a:bodyPr/>
        <a:lstStyle/>
        <a:p>
          <a:endParaRPr lang="ru-RU"/>
        </a:p>
      </dgm:t>
    </dgm:pt>
    <dgm:pt modelId="{769F55AA-4509-4129-BDA3-E2D0A2332C5D}">
      <dgm:prSet/>
      <dgm:spPr/>
      <dgm:t>
        <a:bodyPr/>
        <a:lstStyle/>
        <a:p>
          <a:r>
            <a:rPr lang="ru-RU" dirty="0" smtClean="0">
              <a:solidFill>
                <a:schemeClr val="tx1"/>
              </a:solidFill>
            </a:rPr>
            <a:t>«Найди цветок для бабочки»</a:t>
          </a:r>
          <a:endParaRPr lang="ru-RU" dirty="0">
            <a:solidFill>
              <a:schemeClr val="tx1"/>
            </a:solidFill>
          </a:endParaRPr>
        </a:p>
      </dgm:t>
    </dgm:pt>
    <dgm:pt modelId="{37D42DA9-14D1-44DD-97CB-5A3DB363DAD9}" type="parTrans" cxnId="{163DA7A5-8D85-4DF2-B776-4A56F8AE0BC7}">
      <dgm:prSet/>
      <dgm:spPr/>
      <dgm:t>
        <a:bodyPr/>
        <a:lstStyle/>
        <a:p>
          <a:endParaRPr lang="ru-RU"/>
        </a:p>
      </dgm:t>
    </dgm:pt>
    <dgm:pt modelId="{A844F851-0C9D-48E6-AC84-32ED2625332F}" type="sibTrans" cxnId="{163DA7A5-8D85-4DF2-B776-4A56F8AE0BC7}">
      <dgm:prSet/>
      <dgm:spPr/>
      <dgm:t>
        <a:bodyPr/>
        <a:lstStyle/>
        <a:p>
          <a:endParaRPr lang="ru-RU"/>
        </a:p>
      </dgm:t>
    </dgm:pt>
    <dgm:pt modelId="{57C2283A-7924-4FFA-9580-215EC2F94E87}">
      <dgm:prSet/>
      <dgm:spPr/>
      <dgm:t>
        <a:bodyPr/>
        <a:lstStyle/>
        <a:p>
          <a:r>
            <a:rPr lang="ru-RU" dirty="0" smtClean="0">
              <a:solidFill>
                <a:schemeClr val="tx1"/>
              </a:solidFill>
            </a:rPr>
            <a:t>«У кого большой мяч?»</a:t>
          </a:r>
          <a:endParaRPr lang="ru-RU" dirty="0">
            <a:solidFill>
              <a:schemeClr val="tx1"/>
            </a:solidFill>
          </a:endParaRPr>
        </a:p>
      </dgm:t>
    </dgm:pt>
    <dgm:pt modelId="{9EA838E5-4B4D-4BC5-8BB9-9252FEF66EC6}" type="parTrans" cxnId="{DA6A38D5-C7D4-4E4D-B6CE-923368DDC7D0}">
      <dgm:prSet/>
      <dgm:spPr/>
      <dgm:t>
        <a:bodyPr/>
        <a:lstStyle/>
        <a:p>
          <a:endParaRPr lang="ru-RU"/>
        </a:p>
      </dgm:t>
    </dgm:pt>
    <dgm:pt modelId="{0FDBD084-8E4E-415C-843F-262B44B3E6E4}" type="sibTrans" cxnId="{DA6A38D5-C7D4-4E4D-B6CE-923368DDC7D0}">
      <dgm:prSet/>
      <dgm:spPr/>
      <dgm:t>
        <a:bodyPr/>
        <a:lstStyle/>
        <a:p>
          <a:endParaRPr lang="ru-RU"/>
        </a:p>
      </dgm:t>
    </dgm:pt>
    <dgm:pt modelId="{5E989F50-A6FE-4D30-AECD-5D8C819B27E6}">
      <dgm:prSet/>
      <dgm:spPr/>
      <dgm:t>
        <a:bodyPr/>
        <a:lstStyle/>
        <a:p>
          <a:r>
            <a:rPr lang="ru-RU" dirty="0" smtClean="0">
              <a:solidFill>
                <a:schemeClr val="tx1"/>
              </a:solidFill>
            </a:rPr>
            <a:t>«Найди такой же»</a:t>
          </a:r>
          <a:endParaRPr lang="ru-RU" dirty="0">
            <a:solidFill>
              <a:schemeClr val="tx1"/>
            </a:solidFill>
          </a:endParaRPr>
        </a:p>
      </dgm:t>
    </dgm:pt>
    <dgm:pt modelId="{1813EBAA-5B79-4C64-838B-AAA4C21AED87}" type="parTrans" cxnId="{E808EEAB-1804-49C4-B899-E34397BB8F93}">
      <dgm:prSet/>
      <dgm:spPr/>
      <dgm:t>
        <a:bodyPr/>
        <a:lstStyle/>
        <a:p>
          <a:endParaRPr lang="ru-RU"/>
        </a:p>
      </dgm:t>
    </dgm:pt>
    <dgm:pt modelId="{887CF9CE-4F2B-4140-869F-203D16520B61}" type="sibTrans" cxnId="{E808EEAB-1804-49C4-B899-E34397BB8F93}">
      <dgm:prSet/>
      <dgm:spPr/>
      <dgm:t>
        <a:bodyPr/>
        <a:lstStyle/>
        <a:p>
          <a:endParaRPr lang="ru-RU"/>
        </a:p>
      </dgm:t>
    </dgm:pt>
    <dgm:pt modelId="{BE1EF80A-0C42-436A-AD77-849D5FE0E5CF}">
      <dgm:prSet/>
      <dgm:spPr/>
      <dgm:t>
        <a:bodyPr/>
        <a:lstStyle/>
        <a:p>
          <a:r>
            <a:rPr lang="ru-RU" dirty="0" smtClean="0">
              <a:solidFill>
                <a:schemeClr val="tx1"/>
              </a:solidFill>
            </a:rPr>
            <a:t>«Бусы»</a:t>
          </a:r>
          <a:endParaRPr lang="ru-RU" dirty="0">
            <a:solidFill>
              <a:schemeClr val="tx1"/>
            </a:solidFill>
          </a:endParaRPr>
        </a:p>
      </dgm:t>
    </dgm:pt>
    <dgm:pt modelId="{0309CFE1-FD34-4784-905B-981392A941A8}" type="parTrans" cxnId="{F68364B9-8970-4505-96BB-352F4B805961}">
      <dgm:prSet/>
      <dgm:spPr/>
      <dgm:t>
        <a:bodyPr/>
        <a:lstStyle/>
        <a:p>
          <a:endParaRPr lang="ru-RU"/>
        </a:p>
      </dgm:t>
    </dgm:pt>
    <dgm:pt modelId="{9CE12A4A-9E90-41CB-A3D8-2AB615C35F3F}" type="sibTrans" cxnId="{F68364B9-8970-4505-96BB-352F4B805961}">
      <dgm:prSet/>
      <dgm:spPr/>
      <dgm:t>
        <a:bodyPr/>
        <a:lstStyle/>
        <a:p>
          <a:endParaRPr lang="ru-RU"/>
        </a:p>
      </dgm:t>
    </dgm:pt>
    <dgm:pt modelId="{B05F968C-692B-486B-B254-F615199AE99C}" type="pres">
      <dgm:prSet presAssocID="{9266A483-6CB0-45DA-AE49-8C619B3DE8F8}" presName="linear" presStyleCnt="0">
        <dgm:presLayoutVars>
          <dgm:dir/>
          <dgm:resizeHandles val="exact"/>
        </dgm:presLayoutVars>
      </dgm:prSet>
      <dgm:spPr/>
    </dgm:pt>
    <dgm:pt modelId="{1F44368E-E2D4-4F4B-9BA1-F414AACA58F6}" type="pres">
      <dgm:prSet presAssocID="{543E1A18-C0A7-4B09-BBC9-347EE4D21C65}" presName="comp" presStyleCnt="0"/>
      <dgm:spPr/>
    </dgm:pt>
    <dgm:pt modelId="{2D0AA218-C2A5-46A9-AD45-F87082DF098C}" type="pres">
      <dgm:prSet presAssocID="{543E1A18-C0A7-4B09-BBC9-347EE4D21C65}" presName="box" presStyleLbl="node1" presStyleIdx="0" presStyleCnt="1" custLinFactNeighborX="-20956" custLinFactNeighborY="-1489"/>
      <dgm:spPr/>
      <dgm:t>
        <a:bodyPr/>
        <a:lstStyle/>
        <a:p>
          <a:endParaRPr lang="ru-RU"/>
        </a:p>
      </dgm:t>
    </dgm:pt>
    <dgm:pt modelId="{849C6A36-40AF-4EC0-B72C-C489CA94E7FC}" type="pres">
      <dgm:prSet presAssocID="{543E1A18-C0A7-4B09-BBC9-347EE4D21C65}" presName="img" presStyleLbl="fgImgPlace1" presStyleIdx="0" presStyleCnt="1" custScaleX="105721" custScaleY="97512"/>
      <dgm:spPr>
        <a:blipFill>
          <a:blip xmlns:r="http://schemas.openxmlformats.org/officeDocument/2006/relationships" r:embed="rId1">
            <a:extLst>
              <a:ext uri="{28A0092B-C50C-407E-A947-70E740481C1C}">
                <a14:useLocalDpi xmlns:a14="http://schemas.microsoft.com/office/drawing/2010/main" val="0"/>
              </a:ext>
            </a:extLst>
          </a:blip>
          <a:srcRect/>
          <a:stretch>
            <a:fillRect l="-150000" r="-150000"/>
          </a:stretch>
        </a:blipFill>
      </dgm:spPr>
    </dgm:pt>
    <dgm:pt modelId="{5C0081B3-CC1D-4E1F-9181-FE477D441397}" type="pres">
      <dgm:prSet presAssocID="{543E1A18-C0A7-4B09-BBC9-347EE4D21C65}" presName="text" presStyleLbl="node1" presStyleIdx="0" presStyleCnt="1">
        <dgm:presLayoutVars>
          <dgm:bulletEnabled val="1"/>
        </dgm:presLayoutVars>
      </dgm:prSet>
      <dgm:spPr/>
      <dgm:t>
        <a:bodyPr/>
        <a:lstStyle/>
        <a:p>
          <a:endParaRPr lang="ru-RU"/>
        </a:p>
      </dgm:t>
    </dgm:pt>
  </dgm:ptLst>
  <dgm:cxnLst>
    <dgm:cxn modelId="{1E0BA10A-0694-4E75-976C-709D5ED78A06}" type="presOf" srcId="{BE1EF80A-0C42-436A-AD77-849D5FE0E5CF}" destId="{5C0081B3-CC1D-4E1F-9181-FE477D441397}" srcOrd="1" destOrd="6" presId="urn:microsoft.com/office/officeart/2005/8/layout/vList4"/>
    <dgm:cxn modelId="{7F390303-F855-4B0A-B2EE-E509A65861CA}" type="presOf" srcId="{5E989F50-A6FE-4D30-AECD-5D8C819B27E6}" destId="{5C0081B3-CC1D-4E1F-9181-FE477D441397}" srcOrd="1" destOrd="5" presId="urn:microsoft.com/office/officeart/2005/8/layout/vList4"/>
    <dgm:cxn modelId="{A6CF6E41-8CCB-41D1-8667-8C2DE0DEBAB3}" type="presOf" srcId="{48D399EA-60BD-4813-B1B9-22FA27206011}" destId="{2D0AA218-C2A5-46A9-AD45-F87082DF098C}" srcOrd="0" destOrd="1" presId="urn:microsoft.com/office/officeart/2005/8/layout/vList4"/>
    <dgm:cxn modelId="{1085B087-145B-4578-A045-14F8FB3FA303}" type="presOf" srcId="{57C2283A-7924-4FFA-9580-215EC2F94E87}" destId="{2D0AA218-C2A5-46A9-AD45-F87082DF098C}" srcOrd="0" destOrd="4" presId="urn:microsoft.com/office/officeart/2005/8/layout/vList4"/>
    <dgm:cxn modelId="{A6E5C840-E456-4EE0-9E83-14276DBF1938}" srcId="{9266A483-6CB0-45DA-AE49-8C619B3DE8F8}" destId="{543E1A18-C0A7-4B09-BBC9-347EE4D21C65}" srcOrd="0" destOrd="0" parTransId="{93FE739D-A49D-4185-B56F-12409541EF30}" sibTransId="{9A6AF44C-137C-4376-95BD-0C5277F9D652}"/>
    <dgm:cxn modelId="{8AA4A24B-5FCC-48E7-8D59-3410A6163708}" type="presOf" srcId="{543E1A18-C0A7-4B09-BBC9-347EE4D21C65}" destId="{5C0081B3-CC1D-4E1F-9181-FE477D441397}" srcOrd="1" destOrd="0" presId="urn:microsoft.com/office/officeart/2005/8/layout/vList4"/>
    <dgm:cxn modelId="{EF262D91-F3CA-4FDC-9C3D-705C26C26AA8}" srcId="{543E1A18-C0A7-4B09-BBC9-347EE4D21C65}" destId="{FF60B026-673B-47ED-B805-F2240F3FB3AF}" srcOrd="1" destOrd="0" parTransId="{43C3B553-D3A0-4661-AFE2-B54E75E6628B}" sibTransId="{3F0EAB9A-6389-440E-87F3-B2FBDEC680C4}"/>
    <dgm:cxn modelId="{94185C1B-9A90-4A48-BDD0-C036EF06F3CE}" type="presOf" srcId="{14D7A7DB-C229-4AD5-8D53-969D2444CB56}" destId="{5C0081B3-CC1D-4E1F-9181-FE477D441397}" srcOrd="1" destOrd="7" presId="urn:microsoft.com/office/officeart/2005/8/layout/vList4"/>
    <dgm:cxn modelId="{C6A349DC-1C1F-45B5-A056-09DB15A1EF46}" srcId="{543E1A18-C0A7-4B09-BBC9-347EE4D21C65}" destId="{14D7A7DB-C229-4AD5-8D53-969D2444CB56}" srcOrd="6" destOrd="0" parTransId="{B22D0F94-0319-4559-A6DB-4933B6EE6AD5}" sibTransId="{4DABDC08-46BD-4D10-BBCB-94829DB46091}"/>
    <dgm:cxn modelId="{8C141984-481D-46D7-B696-4C51EDA22E08}" type="presOf" srcId="{48D399EA-60BD-4813-B1B9-22FA27206011}" destId="{5C0081B3-CC1D-4E1F-9181-FE477D441397}" srcOrd="1" destOrd="1" presId="urn:microsoft.com/office/officeart/2005/8/layout/vList4"/>
    <dgm:cxn modelId="{F68364B9-8970-4505-96BB-352F4B805961}" srcId="{543E1A18-C0A7-4B09-BBC9-347EE4D21C65}" destId="{BE1EF80A-0C42-436A-AD77-849D5FE0E5CF}" srcOrd="5" destOrd="0" parTransId="{0309CFE1-FD34-4784-905B-981392A941A8}" sibTransId="{9CE12A4A-9E90-41CB-A3D8-2AB615C35F3F}"/>
    <dgm:cxn modelId="{CC8D9185-4B75-47D9-9969-6D15032E7325}" srcId="{543E1A18-C0A7-4B09-BBC9-347EE4D21C65}" destId="{48D399EA-60BD-4813-B1B9-22FA27206011}" srcOrd="0" destOrd="0" parTransId="{BB8F9458-14C2-4849-99A6-684C9DE4C2B6}" sibTransId="{AB74E3F1-BC5A-4D78-9274-C774CE370634}"/>
    <dgm:cxn modelId="{F4C6ED35-15A5-44E9-A8C9-3B9532CBBFF7}" type="presOf" srcId="{9266A483-6CB0-45DA-AE49-8C619B3DE8F8}" destId="{B05F968C-692B-486B-B254-F615199AE99C}" srcOrd="0" destOrd="0" presId="urn:microsoft.com/office/officeart/2005/8/layout/vList4"/>
    <dgm:cxn modelId="{CE9F6AAD-5FAB-4914-B6E7-8621CB1325F4}" type="presOf" srcId="{5E989F50-A6FE-4D30-AECD-5D8C819B27E6}" destId="{2D0AA218-C2A5-46A9-AD45-F87082DF098C}" srcOrd="0" destOrd="5" presId="urn:microsoft.com/office/officeart/2005/8/layout/vList4"/>
    <dgm:cxn modelId="{3F47F0F5-050B-4152-AF48-B96428DA5BDA}" type="presOf" srcId="{BE1EF80A-0C42-436A-AD77-849D5FE0E5CF}" destId="{2D0AA218-C2A5-46A9-AD45-F87082DF098C}" srcOrd="0" destOrd="6" presId="urn:microsoft.com/office/officeart/2005/8/layout/vList4"/>
    <dgm:cxn modelId="{65B0B7EA-6CC9-4AC8-92CA-D2CCEFCE9B96}" type="presOf" srcId="{FF60B026-673B-47ED-B805-F2240F3FB3AF}" destId="{5C0081B3-CC1D-4E1F-9181-FE477D441397}" srcOrd="1" destOrd="2" presId="urn:microsoft.com/office/officeart/2005/8/layout/vList4"/>
    <dgm:cxn modelId="{57F597D5-AC08-4E5F-A98C-1C41DFFA3B22}" type="presOf" srcId="{14D7A7DB-C229-4AD5-8D53-969D2444CB56}" destId="{2D0AA218-C2A5-46A9-AD45-F87082DF098C}" srcOrd="0" destOrd="7" presId="urn:microsoft.com/office/officeart/2005/8/layout/vList4"/>
    <dgm:cxn modelId="{19D17FEC-3D4F-4379-857C-D017D7E68451}" type="presOf" srcId="{543E1A18-C0A7-4B09-BBC9-347EE4D21C65}" destId="{2D0AA218-C2A5-46A9-AD45-F87082DF098C}" srcOrd="0" destOrd="0" presId="urn:microsoft.com/office/officeart/2005/8/layout/vList4"/>
    <dgm:cxn modelId="{163DA7A5-8D85-4DF2-B776-4A56F8AE0BC7}" srcId="{543E1A18-C0A7-4B09-BBC9-347EE4D21C65}" destId="{769F55AA-4509-4129-BDA3-E2D0A2332C5D}" srcOrd="2" destOrd="0" parTransId="{37D42DA9-14D1-44DD-97CB-5A3DB363DAD9}" sibTransId="{A844F851-0C9D-48E6-AC84-32ED2625332F}"/>
    <dgm:cxn modelId="{B3D35D87-3213-4447-B778-194F287C62D1}" type="presOf" srcId="{769F55AA-4509-4129-BDA3-E2D0A2332C5D}" destId="{2D0AA218-C2A5-46A9-AD45-F87082DF098C}" srcOrd="0" destOrd="3" presId="urn:microsoft.com/office/officeart/2005/8/layout/vList4"/>
    <dgm:cxn modelId="{8E1A71C4-AD6F-4A34-9020-14DD72037105}" type="presOf" srcId="{769F55AA-4509-4129-BDA3-E2D0A2332C5D}" destId="{5C0081B3-CC1D-4E1F-9181-FE477D441397}" srcOrd="1" destOrd="3" presId="urn:microsoft.com/office/officeart/2005/8/layout/vList4"/>
    <dgm:cxn modelId="{B092BDE2-2DC0-4719-AAFD-494239801723}" type="presOf" srcId="{FF60B026-673B-47ED-B805-F2240F3FB3AF}" destId="{2D0AA218-C2A5-46A9-AD45-F87082DF098C}" srcOrd="0" destOrd="2" presId="urn:microsoft.com/office/officeart/2005/8/layout/vList4"/>
    <dgm:cxn modelId="{DA6A38D5-C7D4-4E4D-B6CE-923368DDC7D0}" srcId="{543E1A18-C0A7-4B09-BBC9-347EE4D21C65}" destId="{57C2283A-7924-4FFA-9580-215EC2F94E87}" srcOrd="3" destOrd="0" parTransId="{9EA838E5-4B4D-4BC5-8BB9-9252FEF66EC6}" sibTransId="{0FDBD084-8E4E-415C-843F-262B44B3E6E4}"/>
    <dgm:cxn modelId="{E808EEAB-1804-49C4-B899-E34397BB8F93}" srcId="{543E1A18-C0A7-4B09-BBC9-347EE4D21C65}" destId="{5E989F50-A6FE-4D30-AECD-5D8C819B27E6}" srcOrd="4" destOrd="0" parTransId="{1813EBAA-5B79-4C64-838B-AAA4C21AED87}" sibTransId="{887CF9CE-4F2B-4140-869F-203D16520B61}"/>
    <dgm:cxn modelId="{E5124BB1-2884-41E7-B27F-FAEF607AB6C6}" type="presOf" srcId="{57C2283A-7924-4FFA-9580-215EC2F94E87}" destId="{5C0081B3-CC1D-4E1F-9181-FE477D441397}" srcOrd="1" destOrd="4" presId="urn:microsoft.com/office/officeart/2005/8/layout/vList4"/>
    <dgm:cxn modelId="{E7B5D1E6-E0CB-401B-A4F0-C9EB74673530}" type="presParOf" srcId="{B05F968C-692B-486B-B254-F615199AE99C}" destId="{1F44368E-E2D4-4F4B-9BA1-F414AACA58F6}" srcOrd="0" destOrd="0" presId="urn:microsoft.com/office/officeart/2005/8/layout/vList4"/>
    <dgm:cxn modelId="{DEED7BAD-D67E-46C8-9542-1A2955D2464F}" type="presParOf" srcId="{1F44368E-E2D4-4F4B-9BA1-F414AACA58F6}" destId="{2D0AA218-C2A5-46A9-AD45-F87082DF098C}" srcOrd="0" destOrd="0" presId="urn:microsoft.com/office/officeart/2005/8/layout/vList4"/>
    <dgm:cxn modelId="{AF9F2692-F8C5-4A77-B8E5-AFA0D675DC5C}" type="presParOf" srcId="{1F44368E-E2D4-4F4B-9BA1-F414AACA58F6}" destId="{849C6A36-40AF-4EC0-B72C-C489CA94E7FC}" srcOrd="1" destOrd="0" presId="urn:microsoft.com/office/officeart/2005/8/layout/vList4"/>
    <dgm:cxn modelId="{3941F7DD-F103-46B9-85A4-4B6E6D05EB86}" type="presParOf" srcId="{1F44368E-E2D4-4F4B-9BA1-F414AACA58F6}" destId="{5C0081B3-CC1D-4E1F-9181-FE477D44139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0AA218-C2A5-46A9-AD45-F87082DF098C}">
      <dsp:nvSpPr>
        <dsp:cNvPr id="0" name=""/>
        <dsp:cNvSpPr/>
      </dsp:nvSpPr>
      <dsp:spPr>
        <a:xfrm>
          <a:off x="0" y="0"/>
          <a:ext cx="8128000" cy="5418667"/>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ru-RU" sz="3700" kern="1200" dirty="0" smtClean="0">
              <a:solidFill>
                <a:schemeClr val="tx1"/>
              </a:solidFill>
            </a:rPr>
            <a:t>Игры и упражнения для детей с нарушением зрения</a:t>
          </a:r>
          <a:endParaRPr lang="ru-RU" sz="3700" kern="1200" dirty="0">
            <a:solidFill>
              <a:schemeClr val="tx1"/>
            </a:solidFill>
          </a:endParaRPr>
        </a:p>
        <a:p>
          <a:pPr marL="285750" lvl="1" indent="-285750" algn="l" defTabSz="1289050">
            <a:lnSpc>
              <a:spcPct val="90000"/>
            </a:lnSpc>
            <a:spcBef>
              <a:spcPct val="0"/>
            </a:spcBef>
            <a:spcAft>
              <a:spcPct val="15000"/>
            </a:spcAft>
            <a:buChar char="••"/>
          </a:pPr>
          <a:r>
            <a:rPr lang="ru-RU" sz="2900" kern="1200" dirty="0" smtClean="0">
              <a:solidFill>
                <a:schemeClr val="tx1"/>
              </a:solidFill>
            </a:rPr>
            <a:t>«Деревянные катушки»</a:t>
          </a:r>
          <a:endParaRPr lang="ru-RU" sz="2900" kern="1200" dirty="0">
            <a:solidFill>
              <a:schemeClr val="tx1"/>
            </a:solidFill>
          </a:endParaRPr>
        </a:p>
        <a:p>
          <a:pPr marL="285750" lvl="1" indent="-285750" algn="l" defTabSz="1289050">
            <a:lnSpc>
              <a:spcPct val="90000"/>
            </a:lnSpc>
            <a:spcBef>
              <a:spcPct val="0"/>
            </a:spcBef>
            <a:spcAft>
              <a:spcPct val="15000"/>
            </a:spcAft>
            <a:buChar char="••"/>
          </a:pPr>
          <a:r>
            <a:rPr lang="ru-RU" sz="2900" kern="1200" dirty="0" smtClean="0">
              <a:solidFill>
                <a:schemeClr val="tx1"/>
              </a:solidFill>
            </a:rPr>
            <a:t>«Цилиндры»</a:t>
          </a:r>
          <a:endParaRPr lang="ru-RU" sz="2900" kern="1200" dirty="0">
            <a:solidFill>
              <a:schemeClr val="tx1"/>
            </a:solidFill>
          </a:endParaRPr>
        </a:p>
        <a:p>
          <a:pPr marL="285750" lvl="1" indent="-285750" algn="l" defTabSz="1289050">
            <a:lnSpc>
              <a:spcPct val="90000"/>
            </a:lnSpc>
            <a:spcBef>
              <a:spcPct val="0"/>
            </a:spcBef>
            <a:spcAft>
              <a:spcPct val="15000"/>
            </a:spcAft>
            <a:buChar char="••"/>
          </a:pPr>
          <a:r>
            <a:rPr lang="ru-RU" sz="2900" kern="1200" dirty="0" smtClean="0">
              <a:solidFill>
                <a:schemeClr val="tx1"/>
              </a:solidFill>
            </a:rPr>
            <a:t>«Найди цветок для бабочки»</a:t>
          </a:r>
          <a:endParaRPr lang="ru-RU" sz="2900" kern="1200" dirty="0">
            <a:solidFill>
              <a:schemeClr val="tx1"/>
            </a:solidFill>
          </a:endParaRPr>
        </a:p>
        <a:p>
          <a:pPr marL="285750" lvl="1" indent="-285750" algn="l" defTabSz="1289050">
            <a:lnSpc>
              <a:spcPct val="90000"/>
            </a:lnSpc>
            <a:spcBef>
              <a:spcPct val="0"/>
            </a:spcBef>
            <a:spcAft>
              <a:spcPct val="15000"/>
            </a:spcAft>
            <a:buChar char="••"/>
          </a:pPr>
          <a:r>
            <a:rPr lang="ru-RU" sz="2900" kern="1200" dirty="0" smtClean="0">
              <a:solidFill>
                <a:schemeClr val="tx1"/>
              </a:solidFill>
            </a:rPr>
            <a:t>«У кого большой мяч?»</a:t>
          </a:r>
          <a:endParaRPr lang="ru-RU" sz="2900" kern="1200" dirty="0">
            <a:solidFill>
              <a:schemeClr val="tx1"/>
            </a:solidFill>
          </a:endParaRPr>
        </a:p>
        <a:p>
          <a:pPr marL="285750" lvl="1" indent="-285750" algn="l" defTabSz="1289050">
            <a:lnSpc>
              <a:spcPct val="90000"/>
            </a:lnSpc>
            <a:spcBef>
              <a:spcPct val="0"/>
            </a:spcBef>
            <a:spcAft>
              <a:spcPct val="15000"/>
            </a:spcAft>
            <a:buChar char="••"/>
          </a:pPr>
          <a:r>
            <a:rPr lang="ru-RU" sz="2900" kern="1200" dirty="0" smtClean="0">
              <a:solidFill>
                <a:schemeClr val="tx1"/>
              </a:solidFill>
            </a:rPr>
            <a:t>«Найди такой же»</a:t>
          </a:r>
          <a:endParaRPr lang="ru-RU" sz="2900" kern="1200" dirty="0">
            <a:solidFill>
              <a:schemeClr val="tx1"/>
            </a:solidFill>
          </a:endParaRPr>
        </a:p>
        <a:p>
          <a:pPr marL="285750" lvl="1" indent="-285750" algn="l" defTabSz="1289050">
            <a:lnSpc>
              <a:spcPct val="90000"/>
            </a:lnSpc>
            <a:spcBef>
              <a:spcPct val="0"/>
            </a:spcBef>
            <a:spcAft>
              <a:spcPct val="15000"/>
            </a:spcAft>
            <a:buChar char="••"/>
          </a:pPr>
          <a:r>
            <a:rPr lang="ru-RU" sz="2900" kern="1200" dirty="0" smtClean="0">
              <a:solidFill>
                <a:schemeClr val="tx1"/>
              </a:solidFill>
            </a:rPr>
            <a:t>«Бусы»</a:t>
          </a:r>
          <a:endParaRPr lang="ru-RU" sz="2900" kern="1200" dirty="0">
            <a:solidFill>
              <a:schemeClr val="tx1"/>
            </a:solidFill>
          </a:endParaRPr>
        </a:p>
        <a:p>
          <a:pPr marL="285750" lvl="1" indent="-285750" algn="l" defTabSz="1289050">
            <a:lnSpc>
              <a:spcPct val="90000"/>
            </a:lnSpc>
            <a:spcBef>
              <a:spcPct val="0"/>
            </a:spcBef>
            <a:spcAft>
              <a:spcPct val="15000"/>
            </a:spcAft>
            <a:buChar char="••"/>
          </a:pPr>
          <a:endParaRPr lang="ru-RU" sz="2900" kern="1200" dirty="0">
            <a:solidFill>
              <a:schemeClr val="tx1"/>
            </a:solidFill>
          </a:endParaRPr>
        </a:p>
      </dsp:txBody>
      <dsp:txXfrm>
        <a:off x="2167466" y="0"/>
        <a:ext cx="5960533" cy="5418667"/>
      </dsp:txXfrm>
    </dsp:sp>
    <dsp:sp modelId="{849C6A36-40AF-4EC0-B72C-C489CA94E7FC}">
      <dsp:nvSpPr>
        <dsp:cNvPr id="0" name=""/>
        <dsp:cNvSpPr/>
      </dsp:nvSpPr>
      <dsp:spPr>
        <a:xfrm>
          <a:off x="495366" y="595793"/>
          <a:ext cx="1718600" cy="422708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0" r="-1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673DCD-2704-49D8-8FC1-3810D347C3F5}" type="datetimeFigureOut">
              <a:rPr lang="ru-RU" smtClean="0"/>
              <a:t>04.05.2026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673DCD-2704-49D8-8FC1-3810D347C3F5}" type="datetimeFigureOut">
              <a:rPr lang="ru-RU" smtClean="0"/>
              <a:t>04.05.2026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673DCD-2704-49D8-8FC1-3810D347C3F5}" type="datetimeFigureOut">
              <a:rPr lang="ru-RU" smtClean="0"/>
              <a:t>04.05.2026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673DCD-2704-49D8-8FC1-3810D347C3F5}" type="datetimeFigureOut">
              <a:rPr lang="ru-RU" smtClean="0"/>
              <a:t>04.05.2026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2673DCD-2704-49D8-8FC1-3810D347C3F5}" type="datetimeFigureOut">
              <a:rPr lang="ru-RU" smtClean="0"/>
              <a:t>04.05.2026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2673DCD-2704-49D8-8FC1-3810D347C3F5}" type="datetimeFigureOut">
              <a:rPr lang="ru-RU" smtClean="0"/>
              <a:t>04.05.2026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2673DCD-2704-49D8-8FC1-3810D347C3F5}" type="datetimeFigureOut">
              <a:rPr lang="ru-RU" smtClean="0"/>
              <a:t>04.05.2026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2673DCD-2704-49D8-8FC1-3810D347C3F5}" type="datetimeFigureOut">
              <a:rPr lang="ru-RU" smtClean="0"/>
              <a:t>04.05.2026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2673DCD-2704-49D8-8FC1-3810D347C3F5}" type="datetimeFigureOut">
              <a:rPr lang="ru-RU" smtClean="0"/>
              <a:t>04.05.2026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2673DCD-2704-49D8-8FC1-3810D347C3F5}" type="datetimeFigureOut">
              <a:rPr lang="ru-RU" smtClean="0"/>
              <a:t>04.05.2026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2673DCD-2704-49D8-8FC1-3810D347C3F5}" type="datetimeFigureOut">
              <a:rPr lang="ru-RU" smtClean="0"/>
              <a:t>04.05.2026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A4F013-E0A2-4A1A-883F-2A77275DA5F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673DCD-2704-49D8-8FC1-3810D347C3F5}" type="datetimeFigureOut">
              <a:rPr lang="ru-RU" smtClean="0"/>
              <a:t>04.05.2026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A4F013-E0A2-4A1A-883F-2A77275DA5F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1810"/>
            <a:ext cx="13000008" cy="865821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50416" y="3570850"/>
            <a:ext cx="7918882" cy="1812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1729026" y="301840"/>
            <a:ext cx="9144000" cy="1606859"/>
          </a:xfrm>
          <a:solidFill>
            <a:schemeClr val="accent2">
              <a:lumMod val="40000"/>
              <a:lumOff val="60000"/>
            </a:schemeClr>
          </a:solidFill>
        </p:spPr>
        <p:txBody>
          <a:bodyPr>
            <a:noAutofit/>
          </a:bodyPr>
          <a:lstStyle/>
          <a:p>
            <a:r>
              <a:rPr lang="ru-RU" sz="3600" b="1" dirty="0" smtClean="0"/>
              <a:t>ИГРЫ И УПРАЖНЕНИЯ ДЛЯ ДЕТЕЙ ДОШКОЛЬНОГО ВОЗРАСТА С СЕНСОРНЫМИ НАРУШЕНИЯМИ </a:t>
            </a:r>
            <a:endParaRPr lang="ru-RU" sz="3600" b="1" dirty="0"/>
          </a:p>
        </p:txBody>
      </p:sp>
      <p:sp>
        <p:nvSpPr>
          <p:cNvPr id="3" name="Подзаголовок 2"/>
          <p:cNvSpPr>
            <a:spLocks noGrp="1"/>
          </p:cNvSpPr>
          <p:nvPr>
            <p:ph type="subTitle" idx="1"/>
          </p:nvPr>
        </p:nvSpPr>
        <p:spPr>
          <a:xfrm>
            <a:off x="51005" y="3649006"/>
            <a:ext cx="7214746" cy="1655762"/>
          </a:xfrm>
          <a:noFill/>
          <a:ln>
            <a:noFill/>
          </a:ln>
        </p:spPr>
        <p:txBody>
          <a:bodyPr>
            <a:normAutofit fontScale="92500" lnSpcReduction="20000"/>
          </a:bodyPr>
          <a:lstStyle/>
          <a:p>
            <a:pPr marL="342900" indent="-342900" algn="just">
              <a:buFont typeface="Wingdings" pitchFamily="2" charset="2"/>
              <a:buChar char="ü"/>
            </a:pPr>
            <a:r>
              <a:rPr lang="ru-RU" dirty="0"/>
              <a:t>Игры и упражнения для детей с нарушением зрения</a:t>
            </a:r>
          </a:p>
          <a:p>
            <a:pPr marL="342900" indent="-342900" algn="just">
              <a:buFont typeface="Wingdings" pitchFamily="2" charset="2"/>
              <a:buChar char="ü"/>
            </a:pPr>
            <a:r>
              <a:rPr lang="ru-RU" dirty="0"/>
              <a:t>Игры для детей с нарушением слуха</a:t>
            </a:r>
          </a:p>
          <a:p>
            <a:pPr marL="342900" indent="-342900" algn="just">
              <a:buFont typeface="Wingdings" pitchFamily="2" charset="2"/>
              <a:buChar char="ü"/>
            </a:pPr>
            <a:r>
              <a:rPr lang="ru-RU" dirty="0"/>
              <a:t>Игры для детей с нарушением речи</a:t>
            </a:r>
          </a:p>
          <a:p>
            <a:pPr marL="342900" indent="-342900" algn="just">
              <a:buFont typeface="Wingdings" pitchFamily="2" charset="2"/>
              <a:buChar char="ü"/>
            </a:pPr>
            <a:r>
              <a:rPr lang="ru-RU" dirty="0"/>
              <a:t>Игры для детей с нарушением опорно-двигательного аппарата</a:t>
            </a:r>
          </a:p>
        </p:txBody>
      </p:sp>
      <p:sp>
        <p:nvSpPr>
          <p:cNvPr id="5" name="TextBox 4"/>
          <p:cNvSpPr txBox="1"/>
          <p:nvPr/>
        </p:nvSpPr>
        <p:spPr>
          <a:xfrm>
            <a:off x="5564038" y="6225394"/>
            <a:ext cx="1871932" cy="646331"/>
          </a:xfrm>
          <a:prstGeom prst="rect">
            <a:avLst/>
          </a:prstGeom>
          <a:noFill/>
        </p:spPr>
        <p:txBody>
          <a:bodyPr wrap="square" rtlCol="0">
            <a:spAutoFit/>
          </a:bodyPr>
          <a:lstStyle/>
          <a:p>
            <a:pPr algn="ctr"/>
            <a:r>
              <a:rPr lang="ru-RU" dirty="0" err="1"/>
              <a:t>г</a:t>
            </a:r>
            <a:r>
              <a:rPr lang="ru-RU" dirty="0" err="1" smtClean="0"/>
              <a:t>.Киренск</a:t>
            </a:r>
            <a:r>
              <a:rPr lang="ru-RU" dirty="0" smtClean="0"/>
              <a:t> </a:t>
            </a:r>
          </a:p>
          <a:p>
            <a:pPr algn="ctr"/>
            <a:r>
              <a:rPr lang="ru-RU" dirty="0" smtClean="0"/>
              <a:t>2026г.</a:t>
            </a:r>
            <a:endParaRPr lang="ru-RU" dirty="0"/>
          </a:p>
        </p:txBody>
      </p:sp>
      <p:sp>
        <p:nvSpPr>
          <p:cNvPr id="10" name="Прямоугольник 9"/>
          <p:cNvSpPr/>
          <p:nvPr/>
        </p:nvSpPr>
        <p:spPr>
          <a:xfrm>
            <a:off x="7776839" y="3701988"/>
            <a:ext cx="5161025" cy="102093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8243594" y="3830556"/>
            <a:ext cx="1751162" cy="646331"/>
          </a:xfrm>
          <a:prstGeom prst="rect">
            <a:avLst/>
          </a:prstGeom>
          <a:noFill/>
        </p:spPr>
        <p:txBody>
          <a:bodyPr wrap="square" rtlCol="0">
            <a:spAutoFit/>
          </a:bodyPr>
          <a:lstStyle/>
          <a:p>
            <a:r>
              <a:rPr lang="ru-RU" dirty="0" smtClean="0"/>
              <a:t>Подготовила: Потапова М.Е.</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635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500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r="40519"/>
          <a:stretch/>
        </p:blipFill>
        <p:spPr bwMode="auto">
          <a:xfrm>
            <a:off x="2510117" y="0"/>
            <a:ext cx="9681883" cy="86582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Схема 4"/>
          <p:cNvGraphicFramePr/>
          <p:nvPr>
            <p:extLst>
              <p:ext uri="{D42A27DB-BD31-4B8C-83A1-F6EECF244321}">
                <p14:modId xmlns:p14="http://schemas.microsoft.com/office/powerpoint/2010/main" val="1805350187"/>
              </p:ext>
            </p:extLst>
          </p:nvPr>
        </p:nvGraphicFramePr>
        <p:xfrm>
          <a:off x="544537" y="75318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0495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0"/>
            <a:ext cx="12192000" cy="697853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48237" y="4158778"/>
            <a:ext cx="11743763" cy="1938992"/>
          </a:xfrm>
          <a:prstGeom prst="rect">
            <a:avLst/>
          </a:prstGeom>
          <a:solidFill>
            <a:schemeClr val="bg1"/>
          </a:solidFill>
          <a:ln>
            <a:noFill/>
          </a:ln>
        </p:spPr>
        <p:txBody>
          <a:bodyPr wrap="square">
            <a:spAutoFit/>
          </a:bodyPr>
          <a:lstStyle/>
          <a:p>
            <a:pPr algn="ctr"/>
            <a:r>
              <a:rPr lang="ru-RU" sz="2000" b="1" dirty="0" smtClean="0"/>
              <a:t>«</a:t>
            </a:r>
            <a:r>
              <a:rPr lang="ru-RU" sz="2000" b="1" dirty="0"/>
              <a:t>Цилиндры»</a:t>
            </a:r>
            <a:endParaRPr lang="ru-RU" sz="2000" dirty="0"/>
          </a:p>
          <a:p>
            <a:pPr algn="just"/>
            <a:r>
              <a:rPr lang="ru-RU" sz="2000" dirty="0"/>
              <a:t>Цель</a:t>
            </a:r>
            <a:r>
              <a:rPr lang="ru-RU" sz="2000" b="1" dirty="0"/>
              <a:t>:</a:t>
            </a:r>
            <a:r>
              <a:rPr lang="ru-RU" sz="2000" dirty="0"/>
              <a:t> развитие зрительного восприятия, восприятия формы.</a:t>
            </a:r>
          </a:p>
          <a:p>
            <a:pPr algn="just"/>
            <a:r>
              <a:rPr lang="ru-RU" sz="2000" dirty="0"/>
              <a:t>Материал: цилиндры.</a:t>
            </a:r>
          </a:p>
          <a:p>
            <a:pPr algn="just"/>
            <a:r>
              <a:rPr lang="ru-RU" sz="2000" dirty="0"/>
              <a:t>Ход игры: Используются цилиндры, которые находятся в углублениях разной величины, но одного и того же диаметра. Дети изучают цилиндры с помощью пальчиков, затем пытаются вложить цилиндры в нужную нишу</a:t>
            </a:r>
            <a:r>
              <a:rPr lang="ru-RU" sz="2000" dirty="0" smtClean="0"/>
              <a:t>.</a:t>
            </a:r>
            <a:endParaRPr lang="ru-RU" sz="2000" dirty="0"/>
          </a:p>
        </p:txBody>
      </p:sp>
      <p:sp>
        <p:nvSpPr>
          <p:cNvPr id="4" name="Прямоугольник 3"/>
          <p:cNvSpPr/>
          <p:nvPr/>
        </p:nvSpPr>
        <p:spPr>
          <a:xfrm>
            <a:off x="-8966" y="872638"/>
            <a:ext cx="11887199" cy="2862322"/>
          </a:xfrm>
          <a:prstGeom prst="rect">
            <a:avLst/>
          </a:prstGeom>
          <a:solidFill>
            <a:schemeClr val="bg1"/>
          </a:solidFill>
          <a:ln>
            <a:noFill/>
          </a:ln>
        </p:spPr>
        <p:txBody>
          <a:bodyPr wrap="square">
            <a:spAutoFit/>
          </a:bodyPr>
          <a:lstStyle/>
          <a:p>
            <a:pPr algn="ctr"/>
            <a:r>
              <a:rPr lang="ru-RU" sz="2000" b="1" dirty="0"/>
              <a:t>«Деревянные катушки»</a:t>
            </a:r>
            <a:endParaRPr lang="ru-RU" sz="2000" dirty="0"/>
          </a:p>
          <a:p>
            <a:pPr algn="just"/>
            <a:r>
              <a:rPr lang="ru-RU" sz="2000" dirty="0"/>
              <a:t>Цель: развитие зрительного восприятия, восприятия цвета; закрепление представлений о цвете.</a:t>
            </a:r>
          </a:p>
          <a:p>
            <a:pPr algn="just"/>
            <a:r>
              <a:rPr lang="ru-RU" sz="2000" dirty="0"/>
              <a:t>Материал: деревянные катушки с разноцветными нитками.</a:t>
            </a:r>
          </a:p>
          <a:p>
            <a:pPr algn="just"/>
            <a:r>
              <a:rPr lang="ru-RU" sz="2000" dirty="0"/>
              <a:t>Ход игры: 1. </a:t>
            </a:r>
            <a:r>
              <a:rPr lang="ru-RU" sz="2000" i="1" dirty="0"/>
              <a:t>Назови и покажи</a:t>
            </a:r>
            <a:r>
              <a:rPr lang="ru-RU" sz="2000" dirty="0"/>
              <a:t> - детям даются деревянные катушки с разноцветными нитками контрастного цвета. Дети должны назвать их цвет.</a:t>
            </a:r>
          </a:p>
          <a:p>
            <a:pPr algn="just"/>
            <a:r>
              <a:rPr lang="ru-RU" sz="2000" dirty="0"/>
              <a:t>2. Возьми и назови - взрослый дает ребенку катушку и просит назвать ее цвет. После чего дает вторую катушку такого же цвета и говорит – они одинаковые. Такое действие выполняют со всеми парами катушек.</a:t>
            </a:r>
          </a:p>
          <a:p>
            <a:pPr algn="just"/>
            <a:r>
              <a:rPr lang="ru-RU" sz="2000" dirty="0"/>
              <a:t>3.  «Найди такую же катушку». Взрослый перемешивает все катушки и ребенок должен найти такую же катушку как показал ему взрослый</a:t>
            </a:r>
            <a:r>
              <a:rPr lang="ru-RU" sz="2000" dirty="0" smtClean="0"/>
              <a:t>.</a:t>
            </a:r>
            <a:endParaRPr lang="ru-RU" sz="2000" dirty="0"/>
          </a:p>
        </p:txBody>
      </p:sp>
    </p:spTree>
    <p:extLst>
      <p:ext uri="{BB962C8B-B14F-4D97-AF65-F5344CB8AC3E}">
        <p14:creationId xmlns:p14="http://schemas.microsoft.com/office/powerpoint/2010/main" val="257606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853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757327"/>
            <a:ext cx="11887199" cy="2862322"/>
          </a:xfrm>
          <a:prstGeom prst="rect">
            <a:avLst/>
          </a:prstGeom>
          <a:solidFill>
            <a:schemeClr val="bg1"/>
          </a:solidFill>
          <a:ln>
            <a:noFill/>
          </a:ln>
        </p:spPr>
        <p:txBody>
          <a:bodyPr wrap="square">
            <a:spAutoFit/>
          </a:bodyPr>
          <a:lstStyle/>
          <a:p>
            <a:pPr algn="just"/>
            <a:r>
              <a:rPr lang="ru-RU" b="1" dirty="0"/>
              <a:t>«Найди цветок для бабочки»</a:t>
            </a:r>
            <a:endParaRPr lang="ru-RU" dirty="0"/>
          </a:p>
          <a:p>
            <a:pPr algn="just"/>
            <a:r>
              <a:rPr lang="ru-RU" dirty="0"/>
              <a:t>Цель: развитие зрительного восприятия; закрепление представлений о цвете.</a:t>
            </a:r>
          </a:p>
          <a:p>
            <a:pPr algn="just"/>
            <a:r>
              <a:rPr lang="ru-RU" dirty="0" err="1"/>
              <a:t>Метериал</a:t>
            </a:r>
            <a:r>
              <a:rPr lang="ru-RU" dirty="0"/>
              <a:t>: четыре цветка большого размера, выполненных из картона, красного, синего, желтого, белого цвета, для наборного полотна; 4 плоскостные фигуры бабочек таких же цветов, как и цветы, трафареты с изображением цветов и бабочек по числу детей.</a:t>
            </a:r>
          </a:p>
          <a:p>
            <a:pPr algn="just"/>
            <a:r>
              <a:rPr lang="ru-RU" dirty="0"/>
              <a:t>Ход игры: Взрослый выставляет на наборное полотно цветки четырех цветов и говорит: Дети, сейчас мы с вами поиграем. Посмотрите на эти цветы,  какого цвета этот цветок? Дети называют  4 цвета. А вот видите бабочек, они хотят найти свои цветы, чтобы спрятаться. Нужно помочь бабочкам спрятаться. На какой цветок нужно сесть бабочкам, чтобы  им можно было спрятаться. Надо желтую бабочку спрятать на желтый цветок. Начинают играть.</a:t>
            </a:r>
          </a:p>
          <a:p>
            <a:pPr algn="just"/>
            <a:r>
              <a:rPr lang="ru-RU" dirty="0"/>
              <a:t>После игры подводим итоги, какого цвета были бабочки? Какого цвета были цветочки?</a:t>
            </a:r>
            <a:endParaRPr lang="ru-RU" dirty="0"/>
          </a:p>
        </p:txBody>
      </p:sp>
      <p:sp>
        <p:nvSpPr>
          <p:cNvPr id="5" name="Прямоугольник 4"/>
          <p:cNvSpPr/>
          <p:nvPr/>
        </p:nvSpPr>
        <p:spPr>
          <a:xfrm>
            <a:off x="2662518" y="4282932"/>
            <a:ext cx="9529482" cy="1754326"/>
          </a:xfrm>
          <a:prstGeom prst="rect">
            <a:avLst/>
          </a:prstGeom>
          <a:solidFill>
            <a:schemeClr val="bg1"/>
          </a:solidFill>
        </p:spPr>
        <p:txBody>
          <a:bodyPr wrap="square">
            <a:spAutoFit/>
          </a:bodyPr>
          <a:lstStyle/>
          <a:p>
            <a:r>
              <a:rPr lang="ru-RU" b="1" dirty="0"/>
              <a:t>«Цилиндры»</a:t>
            </a:r>
            <a:endParaRPr lang="ru-RU" dirty="0"/>
          </a:p>
          <a:p>
            <a:r>
              <a:rPr lang="ru-RU" dirty="0"/>
              <a:t>Цель</a:t>
            </a:r>
            <a:r>
              <a:rPr lang="ru-RU" b="1" dirty="0"/>
              <a:t>:</a:t>
            </a:r>
            <a:r>
              <a:rPr lang="ru-RU" dirty="0"/>
              <a:t> развитие зрительного восприятия, восприятия формы.</a:t>
            </a:r>
          </a:p>
          <a:p>
            <a:r>
              <a:rPr lang="ru-RU" dirty="0"/>
              <a:t>Материал: цилиндры.</a:t>
            </a:r>
          </a:p>
          <a:p>
            <a:r>
              <a:rPr lang="ru-RU" dirty="0"/>
              <a:t>Ход игры: Используются цилиндры, которые находятся в углублениях разной величины, но одного и того же диаметра. Дети изучают цилиндры с помощью пальчиков, затем пытаются вложить цилиндры в нужную нишу.</a:t>
            </a:r>
            <a:endParaRPr lang="ru-RU" dirty="0"/>
          </a:p>
        </p:txBody>
      </p:sp>
    </p:spTree>
    <p:extLst>
      <p:ext uri="{BB962C8B-B14F-4D97-AF65-F5344CB8AC3E}">
        <p14:creationId xmlns:p14="http://schemas.microsoft.com/office/powerpoint/2010/main" val="986388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853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61738" y="462860"/>
            <a:ext cx="10569388" cy="3693319"/>
          </a:xfrm>
          <a:prstGeom prst="rect">
            <a:avLst/>
          </a:prstGeom>
          <a:solidFill>
            <a:schemeClr val="bg1"/>
          </a:solidFill>
        </p:spPr>
        <p:txBody>
          <a:bodyPr wrap="square">
            <a:spAutoFit/>
          </a:bodyPr>
          <a:lstStyle/>
          <a:p>
            <a:pPr algn="just"/>
            <a:r>
              <a:rPr lang="ru-RU" b="1" dirty="0"/>
              <a:t> </a:t>
            </a:r>
            <a:endParaRPr lang="ru-RU" dirty="0"/>
          </a:p>
          <a:p>
            <a:pPr algn="ctr"/>
            <a:r>
              <a:rPr lang="ru-RU" b="1" dirty="0"/>
              <a:t>«Найди цветок для бабочки»</a:t>
            </a:r>
            <a:endParaRPr lang="ru-RU" dirty="0"/>
          </a:p>
          <a:p>
            <a:pPr algn="just"/>
            <a:r>
              <a:rPr lang="ru-RU" dirty="0"/>
              <a:t>Цель: развитие зрительного восприятия; закрепление представлений о цвете.</a:t>
            </a:r>
          </a:p>
          <a:p>
            <a:pPr algn="just"/>
            <a:r>
              <a:rPr lang="ru-RU" dirty="0" err="1"/>
              <a:t>Метериал</a:t>
            </a:r>
            <a:r>
              <a:rPr lang="ru-RU" dirty="0"/>
              <a:t>: четыре цветка большого размера, выполненных из картона, красного, синего, желтого, белого цвета, для наборного полотна; 4 плоскостные фигуры бабочек таких же цветов, как и цветы, трафареты с изображением цветов и бабочек по числу детей.</a:t>
            </a:r>
          </a:p>
          <a:p>
            <a:pPr algn="just"/>
            <a:r>
              <a:rPr lang="ru-RU" dirty="0"/>
              <a:t>Ход игры: Взрослый выставляет на наборное полотно цветки четырех цветов и говорит: Дети, сейчас мы с вами поиграем. Посмотрите на эти цветы,  какого цвета этот цветок? Дети называют  4 цвета. А вот видите бабочек, они хотят найти свои цветы, чтобы спрятаться. Нужно помочь бабочкам спрятаться. На какой цветок нужно сесть бабочкам, чтобы  им можно было спрятаться. Надо желтую бабочку спрятать на желтый цветок. Начинают играть.</a:t>
            </a:r>
          </a:p>
          <a:p>
            <a:pPr algn="just"/>
            <a:r>
              <a:rPr lang="ru-RU" dirty="0"/>
              <a:t>После игры подводим итоги, какого цвета были бабочки? Какого цвета были цветочки?</a:t>
            </a:r>
          </a:p>
          <a:p>
            <a:pPr algn="just"/>
            <a:r>
              <a:rPr lang="ru-RU" dirty="0"/>
              <a:t> </a:t>
            </a:r>
          </a:p>
        </p:txBody>
      </p:sp>
    </p:spTree>
    <p:extLst>
      <p:ext uri="{BB962C8B-B14F-4D97-AF65-F5344CB8AC3E}">
        <p14:creationId xmlns:p14="http://schemas.microsoft.com/office/powerpoint/2010/main" val="3224636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637" y="-2009901"/>
            <a:ext cx="11775990" cy="8956298"/>
          </a:xfrm>
          <a:prstGeom prst="rect">
            <a:avLst/>
          </a:prstGeom>
        </p:spPr>
        <p:txBody>
          <a:bodyPr wrap="square">
            <a:spAutoFit/>
          </a:bodyPr>
          <a:lstStyle/>
          <a:p>
            <a:r>
              <a:rPr lang="ru-RU" b="1" dirty="0"/>
              <a:t>«У кого большой мяч?»</a:t>
            </a:r>
            <a:endParaRPr lang="ru-RU" dirty="0"/>
          </a:p>
          <a:p>
            <a:r>
              <a:rPr lang="ru-RU" dirty="0"/>
              <a:t>Цель: развитие зрительного восприятия.</a:t>
            </a:r>
          </a:p>
          <a:p>
            <a:r>
              <a:rPr lang="ru-RU" dirty="0"/>
              <a:t>Материал: Мячи разной величины по количеству детей.</a:t>
            </a:r>
          </a:p>
          <a:p>
            <a:r>
              <a:rPr lang="ru-RU" dirty="0"/>
              <a:t>Ход игры</a:t>
            </a:r>
            <a:r>
              <a:rPr lang="ru-RU" b="1" dirty="0"/>
              <a:t>:</a:t>
            </a:r>
            <a:r>
              <a:rPr lang="ru-RU" dirty="0"/>
              <a:t> Дети сидят на стульях полукругом, а взрослый за маленьким столом. Сегодня мы с вами будем играть в новую для вас игру. У меня под салфеткой лежат мячи, сейчас ко мне подойдут  Маша и Наташа и возьмут по мячу.</a:t>
            </a:r>
          </a:p>
          <a:p>
            <a:r>
              <a:rPr lang="ru-RU" dirty="0"/>
              <a:t>Дети, какой мяч у Маши (маленький), а какой мяч у Наташи? (большой).  Верно, у Маши маленький мяч, а у Наташи большой мяч.</a:t>
            </a:r>
          </a:p>
          <a:p>
            <a:r>
              <a:rPr lang="ru-RU" dirty="0"/>
              <a:t>Миша отвернись пожалуйста, А в это время взрослый меняет у Маши мяч на большой. Не давая Наташе повернуться, спрашиваю: Какой у тебя мяч? Маленький и поворачивается. Какой у Наташе мяч? Маленький.</a:t>
            </a:r>
          </a:p>
          <a:p>
            <a:r>
              <a:rPr lang="ru-RU" dirty="0"/>
              <a:t>Такие перемены производятся несколько раз. Затем взрослый вызывает другую пару и так же меняет им мячи, начиная от самого большого до самого маленького, выкладывая их вряд на столе.</a:t>
            </a:r>
          </a:p>
          <a:p>
            <a:r>
              <a:rPr lang="ru-RU" dirty="0"/>
              <a:t>Где самый большой мяч? Убирает его. И так, пока останется два мяча. Затем те же действия производят в обратном порядке – от маленького к большому.</a:t>
            </a:r>
          </a:p>
          <a:p>
            <a:r>
              <a:rPr lang="ru-RU" b="1" dirty="0"/>
              <a:t> </a:t>
            </a:r>
            <a:endParaRPr lang="ru-RU" dirty="0"/>
          </a:p>
          <a:p>
            <a:r>
              <a:rPr lang="ru-RU" b="1" dirty="0"/>
              <a:t>«Найди такой же»</a:t>
            </a:r>
            <a:endParaRPr lang="ru-RU" dirty="0"/>
          </a:p>
          <a:p>
            <a:r>
              <a:rPr lang="ru-RU" dirty="0"/>
              <a:t>Цель: коррекция развития восприятия формы.</a:t>
            </a:r>
          </a:p>
          <a:p>
            <a:r>
              <a:rPr lang="ru-RU" dirty="0"/>
              <a:t>Материал: Пять больших кругов, пять маленьких кругов.</a:t>
            </a:r>
          </a:p>
          <a:p>
            <a:r>
              <a:rPr lang="ru-RU" dirty="0"/>
              <a:t>Ход работы: Взрослый показывает все круги ребенку и делает акцент на том, что они разные. Сперва показываете большие круги по одному, затем маленькие и говорит при этом - «Это круги большие, а это маленькие».  </a:t>
            </a:r>
          </a:p>
          <a:p>
            <a:r>
              <a:rPr lang="ru-RU" dirty="0"/>
              <a:t>После демонстрации большие круги складывайте в одну сторону, а маленькие – в другую. Затем взрослый прикладывает два маленьких круга друг к другу, подчеркивая, что они одинаковые. Далее взрослый показывает круг, например большой, и спрашивает у ребенка, куда положим этот круг? И предлагает ребенку разложить оставшиеся круги. Ребенок раскладывает круги. Как варианты усложнения можно использовать квадрат и треугольник, круг и квадрат и пр.</a:t>
            </a:r>
          </a:p>
          <a:p>
            <a:r>
              <a:rPr lang="ru-RU" b="1" dirty="0"/>
              <a:t> </a:t>
            </a:r>
            <a:endParaRPr lang="ru-RU" dirty="0"/>
          </a:p>
          <a:p>
            <a:r>
              <a:rPr lang="ru-RU" b="1" dirty="0"/>
              <a:t>«Бусы»</a:t>
            </a:r>
            <a:endParaRPr lang="ru-RU" dirty="0"/>
          </a:p>
          <a:p>
            <a:r>
              <a:rPr lang="ru-RU" dirty="0"/>
              <a:t>Цель: развитие зрительного восприятия; развитие тонкой моторики рук; закреплять представления о форме.</a:t>
            </a:r>
          </a:p>
          <a:p>
            <a:r>
              <a:rPr lang="ru-RU" dirty="0"/>
              <a:t>Материал: Большие квадратные и большие круглые бусины, шнур.</a:t>
            </a:r>
          </a:p>
          <a:p>
            <a:r>
              <a:rPr lang="ru-RU" dirty="0"/>
              <a:t>Ход игры: Взрослый объясняет ребенку, что бусины разной формы и нанизывать их нужно по очереди – шарик, потом кубик.</a:t>
            </a:r>
          </a:p>
          <a:p>
            <a:r>
              <a:rPr lang="ru-RU" dirty="0"/>
              <a:t>Варианты усложнения: нанизывание по очереди бусин одинаковой формы и цвета, но разного размера или одинаковых по форме и размеру, но двух цветов.</a:t>
            </a:r>
          </a:p>
        </p:txBody>
      </p:sp>
    </p:spTree>
    <p:extLst>
      <p:ext uri="{BB962C8B-B14F-4D97-AF65-F5344CB8AC3E}">
        <p14:creationId xmlns:p14="http://schemas.microsoft.com/office/powerpoint/2010/main" val="2791602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04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0221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19522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126</Words>
  <Application>Microsoft Office PowerPoint</Application>
  <PresentationFormat>Произвольный</PresentationFormat>
  <Paragraphs>61</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ИГРЫ И УПРАЖНЕНИЯ ДЛЯ ДЕТЕЙ ДОШКОЛЬНОГО ВОЗРАСТА С СЕНСОРНЫМИ НАРУШЕНИЯМИ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Marin</dc:creator>
  <cp:lastModifiedBy>Marin</cp:lastModifiedBy>
  <cp:revision>8</cp:revision>
  <dcterms:created xsi:type="dcterms:W3CDTF">2025-07-23T00:59:00Z</dcterms:created>
  <dcterms:modified xsi:type="dcterms:W3CDTF">2026-05-03T23:02:05Z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0A8C3C6B698C433CA5962937799219A0_13</vt:lpwstr>
  </property>
  <property fmtid="{D5CDD505-2E9C-101B-9397-08002B2CF9AE}" pid="3" name="KSOProductBuildVer">
    <vt:lpwstr>2052-12.1.0.21915</vt:lpwstr>
  </property>
</Properties>
</file>